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pn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7" r:id="rId2"/>
    <p:sldId id="761" r:id="rId3"/>
    <p:sldId id="799" r:id="rId4"/>
    <p:sldId id="844" r:id="rId5"/>
    <p:sldId id="877" r:id="rId6"/>
    <p:sldId id="1086" r:id="rId7"/>
    <p:sldId id="1169" r:id="rId8"/>
    <p:sldId id="863" r:id="rId9"/>
    <p:sldId id="1088" r:id="rId10"/>
    <p:sldId id="1089" r:id="rId11"/>
    <p:sldId id="1090" r:id="rId12"/>
    <p:sldId id="869" r:id="rId13"/>
    <p:sldId id="369" r:id="rId14"/>
    <p:sldId id="428" r:id="rId15"/>
    <p:sldId id="429" r:id="rId16"/>
    <p:sldId id="357" r:id="rId17"/>
    <p:sldId id="358" r:id="rId18"/>
    <p:sldId id="361" r:id="rId19"/>
    <p:sldId id="359" r:id="rId20"/>
    <p:sldId id="360" r:id="rId21"/>
    <p:sldId id="1159" r:id="rId22"/>
    <p:sldId id="1165" r:id="rId23"/>
    <p:sldId id="1196" r:id="rId24"/>
    <p:sldId id="362" r:id="rId25"/>
    <p:sldId id="363" r:id="rId26"/>
    <p:sldId id="364" r:id="rId27"/>
    <p:sldId id="1183" r:id="rId28"/>
    <p:sldId id="1177" r:id="rId29"/>
    <p:sldId id="1161" r:id="rId30"/>
    <p:sldId id="1166" r:id="rId31"/>
    <p:sldId id="1097" r:id="rId32"/>
    <p:sldId id="1170" r:id="rId33"/>
    <p:sldId id="1096" r:id="rId34"/>
    <p:sldId id="1135" r:id="rId35"/>
    <p:sldId id="1098" r:id="rId36"/>
    <p:sldId id="1151" r:id="rId37"/>
    <p:sldId id="1099" r:id="rId38"/>
    <p:sldId id="1162" r:id="rId39"/>
    <p:sldId id="1139" r:id="rId40"/>
    <p:sldId id="1167" r:id="rId41"/>
    <p:sldId id="1198" r:id="rId42"/>
    <p:sldId id="1194" r:id="rId43"/>
    <p:sldId id="793" r:id="rId44"/>
    <p:sldId id="1187" r:id="rId45"/>
    <p:sldId id="1188" r:id="rId46"/>
    <p:sldId id="1189" r:id="rId47"/>
    <p:sldId id="1190" r:id="rId48"/>
    <p:sldId id="1191" r:id="rId49"/>
    <p:sldId id="1192" r:id="rId50"/>
    <p:sldId id="1193" r:id="rId51"/>
    <p:sldId id="772" r:id="rId52"/>
    <p:sldId id="798" r:id="rId53"/>
    <p:sldId id="684" r:id="rId5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05"/>
    <p:restoredTop sz="86939"/>
  </p:normalViewPr>
  <p:slideViewPr>
    <p:cSldViewPr>
      <p:cViewPr varScale="1">
        <p:scale>
          <a:sx n="64" d="100"/>
          <a:sy n="64" d="100"/>
        </p:scale>
        <p:origin x="22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5/22/2020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슬라이드 이미지 개체 틀 1">
            <a:extLst>
              <a:ext uri="{FF2B5EF4-FFF2-40B4-BE49-F238E27FC236}">
                <a16:creationId xmlns:a16="http://schemas.microsoft.com/office/drawing/2014/main" id="{D265DBD8-DCC5-6445-9314-39285B0B5A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0771" name="슬라이드 노트 개체 틀 2">
            <a:extLst>
              <a:ext uri="{FF2B5EF4-FFF2-40B4-BE49-F238E27FC236}">
                <a16:creationId xmlns:a16="http://schemas.microsoft.com/office/drawing/2014/main" id="{2955883C-BCF9-9B47-A14B-C99507D9FC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1. Usage (Introduction)</a:t>
            </a:r>
          </a:p>
          <a:p>
            <a:pPr eaLnBrk="1" hangingPunct="1"/>
            <a:r>
              <a:rPr lang="en-US" altLang="ko-KR"/>
              <a:t>3. Structure Practice</a:t>
            </a:r>
          </a:p>
          <a:p>
            <a:pPr eaLnBrk="1" hangingPunct="1"/>
            <a:r>
              <a:rPr lang="en-US" altLang="ko-KR"/>
              <a:t>5. Short Dialogue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60772" name="슬라이드 번호 개체 틀 3">
            <a:extLst>
              <a:ext uri="{FF2B5EF4-FFF2-40B4-BE49-F238E27FC236}">
                <a16:creationId xmlns:a16="http://schemas.microsoft.com/office/drawing/2014/main" id="{120B2C43-F2FA-3541-BA93-F7F22467F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3C8B7BD-69F1-2542-A031-93A67F8AD58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0828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슬라이드 이미지 개체 틀 1">
            <a:extLst>
              <a:ext uri="{FF2B5EF4-FFF2-40B4-BE49-F238E27FC236}">
                <a16:creationId xmlns:a16="http://schemas.microsoft.com/office/drawing/2014/main" id="{B0AC9AE5-E6DA-3640-B91B-60266F14E3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7" name="슬라이드 노트 개체 틀 2">
            <a:extLst>
              <a:ext uri="{FF2B5EF4-FFF2-40B4-BE49-F238E27FC236}">
                <a16:creationId xmlns:a16="http://schemas.microsoft.com/office/drawing/2014/main" id="{A283BB9B-4F1A-EE4D-95F2-351225470B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49508" name="슬라이드 번호 개체 틀 3">
            <a:extLst>
              <a:ext uri="{FF2B5EF4-FFF2-40B4-BE49-F238E27FC236}">
                <a16:creationId xmlns:a16="http://schemas.microsoft.com/office/drawing/2014/main" id="{E2EDA5EA-029A-ED48-836D-1B443880D1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A7B4862-2190-4B41-BCC3-778982F12A1A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89910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슬라이드 이미지 개체 틀 1">
            <a:extLst>
              <a:ext uri="{FF2B5EF4-FFF2-40B4-BE49-F238E27FC236}">
                <a16:creationId xmlns:a16="http://schemas.microsoft.com/office/drawing/2014/main" id="{9E14099D-0B73-5742-9D5F-26235814D1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1555" name="슬라이드 노트 개체 틀 2">
            <a:extLst>
              <a:ext uri="{FF2B5EF4-FFF2-40B4-BE49-F238E27FC236}">
                <a16:creationId xmlns:a16="http://schemas.microsoft.com/office/drawing/2014/main" id="{D1148077-E4BB-BC41-A614-0AEBEDEB5F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51556" name="슬라이드 번호 개체 틀 3">
            <a:extLst>
              <a:ext uri="{FF2B5EF4-FFF2-40B4-BE49-F238E27FC236}">
                <a16:creationId xmlns:a16="http://schemas.microsoft.com/office/drawing/2014/main" id="{801413D6-472F-BF47-820B-5199628E6B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9688DE8B-711B-7D48-B9CA-3D340F4947F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25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300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슬라이드 이미지 개체 틀 1">
            <a:extLst>
              <a:ext uri="{FF2B5EF4-FFF2-40B4-BE49-F238E27FC236}">
                <a16:creationId xmlns:a16="http://schemas.microsoft.com/office/drawing/2014/main" id="{E9416BC5-5E2E-AB40-9472-9BCC3E353C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3" name="슬라이드 노트 개체 틀 2">
            <a:extLst>
              <a:ext uri="{FF2B5EF4-FFF2-40B4-BE49-F238E27FC236}">
                <a16:creationId xmlns:a16="http://schemas.microsoft.com/office/drawing/2014/main" id="{58C469FE-A51C-7B48-BCA5-0229A6726C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53604" name="슬라이드 번호 개체 틀 3">
            <a:extLst>
              <a:ext uri="{FF2B5EF4-FFF2-40B4-BE49-F238E27FC236}">
                <a16:creationId xmlns:a16="http://schemas.microsoft.com/office/drawing/2014/main" id="{9209BBBF-6ED4-CF43-9210-9FEC4B6062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8B0FD75-987C-A343-A641-32BFBC0201F0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26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2415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슬라이드 이미지 개체 틀 1">
            <a:extLst>
              <a:ext uri="{FF2B5EF4-FFF2-40B4-BE49-F238E27FC236}">
                <a16:creationId xmlns:a16="http://schemas.microsoft.com/office/drawing/2014/main" id="{D265DBD8-DCC5-6445-9314-39285B0B5A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0771" name="슬라이드 노트 개체 틀 2">
            <a:extLst>
              <a:ext uri="{FF2B5EF4-FFF2-40B4-BE49-F238E27FC236}">
                <a16:creationId xmlns:a16="http://schemas.microsoft.com/office/drawing/2014/main" id="{2955883C-BCF9-9B47-A14B-C99507D9FC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1. Usage (Introduction)</a:t>
            </a:r>
          </a:p>
          <a:p>
            <a:pPr eaLnBrk="1" hangingPunct="1"/>
            <a:r>
              <a:rPr lang="en-US" altLang="ko-KR"/>
              <a:t>3. Structure Practice</a:t>
            </a:r>
          </a:p>
          <a:p>
            <a:pPr eaLnBrk="1" hangingPunct="1"/>
            <a:r>
              <a:rPr lang="en-US" altLang="ko-KR"/>
              <a:t>5. Short Dialogue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60772" name="슬라이드 번호 개체 틀 3">
            <a:extLst>
              <a:ext uri="{FF2B5EF4-FFF2-40B4-BE49-F238E27FC236}">
                <a16:creationId xmlns:a16="http://schemas.microsoft.com/office/drawing/2014/main" id="{120B2C43-F2FA-3541-BA93-F7F22467F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3C8B7BD-69F1-2542-A031-93A67F8AD58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7607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슬라이드 이미지 개체 틀 1">
            <a:extLst>
              <a:ext uri="{FF2B5EF4-FFF2-40B4-BE49-F238E27FC236}">
                <a16:creationId xmlns:a16="http://schemas.microsoft.com/office/drawing/2014/main" id="{A81A35E7-20C7-3040-A442-DF9780A39F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슬라이드 노트 개체 틀 2">
            <a:extLst>
              <a:ext uri="{FF2B5EF4-FFF2-40B4-BE49-F238E27FC236}">
                <a16:creationId xmlns:a16="http://schemas.microsoft.com/office/drawing/2014/main" id="{F7F08035-0BB9-9D41-9314-32750BB45E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18788" name="슬라이드 번호 개체 틀 3">
            <a:extLst>
              <a:ext uri="{FF2B5EF4-FFF2-40B4-BE49-F238E27FC236}">
                <a16:creationId xmlns:a16="http://schemas.microsoft.com/office/drawing/2014/main" id="{6AFEA6BD-2D2A-CE41-964C-D608DA424B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BF2B24E8-F6D4-1D42-A40F-B80C90A9376C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4138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슬라이드 이미지 개체 틀 1">
            <a:extLst>
              <a:ext uri="{FF2B5EF4-FFF2-40B4-BE49-F238E27FC236}">
                <a16:creationId xmlns:a16="http://schemas.microsoft.com/office/drawing/2014/main" id="{8ECBFDF2-A052-BA4C-A0BB-B5D5ED4CA5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슬라이드 노트 개체 틀 2">
            <a:extLst>
              <a:ext uri="{FF2B5EF4-FFF2-40B4-BE49-F238E27FC236}">
                <a16:creationId xmlns:a16="http://schemas.microsoft.com/office/drawing/2014/main" id="{DEB4EB01-F28C-944B-8407-4D4ECDD412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20836" name="슬라이드 번호 개체 틀 3">
            <a:extLst>
              <a:ext uri="{FF2B5EF4-FFF2-40B4-BE49-F238E27FC236}">
                <a16:creationId xmlns:a16="http://schemas.microsoft.com/office/drawing/2014/main" id="{11646BE1-7C5D-E946-90C0-1AC1AACAB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02F2A5C0-CDC6-0444-8000-90504FCDE3B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6482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슬라이드 이미지 개체 틀 1">
            <a:extLst>
              <a:ext uri="{FF2B5EF4-FFF2-40B4-BE49-F238E27FC236}">
                <a16:creationId xmlns:a16="http://schemas.microsoft.com/office/drawing/2014/main" id="{C43BB890-D818-A147-BF54-356D547C99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슬라이드 노트 개체 틀 2">
            <a:extLst>
              <a:ext uri="{FF2B5EF4-FFF2-40B4-BE49-F238E27FC236}">
                <a16:creationId xmlns:a16="http://schemas.microsoft.com/office/drawing/2014/main" id="{9F2D9DA9-888B-5645-B417-2A9B6AFC28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37220" name="슬라이드 번호 개체 틀 3">
            <a:extLst>
              <a:ext uri="{FF2B5EF4-FFF2-40B4-BE49-F238E27FC236}">
                <a16:creationId xmlns:a16="http://schemas.microsoft.com/office/drawing/2014/main" id="{7F386CF5-C344-6247-AF20-F67C2FBBAB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8256C17C-7CB1-EF48-9AE1-143E239DEC7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5508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슬라이드 이미지 개체 틀 1">
            <a:extLst>
              <a:ext uri="{FF2B5EF4-FFF2-40B4-BE49-F238E27FC236}">
                <a16:creationId xmlns:a16="http://schemas.microsoft.com/office/drawing/2014/main" id="{B5D8DD25-EFF2-DE4F-82EE-4987F6C4AF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슬라이드 노트 개체 틀 2">
            <a:extLst>
              <a:ext uri="{FF2B5EF4-FFF2-40B4-BE49-F238E27FC236}">
                <a16:creationId xmlns:a16="http://schemas.microsoft.com/office/drawing/2014/main" id="{AD966330-F2B7-A74C-AFD9-9EDD062709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39268" name="슬라이드 번호 개체 틀 3">
            <a:extLst>
              <a:ext uri="{FF2B5EF4-FFF2-40B4-BE49-F238E27FC236}">
                <a16:creationId xmlns:a16="http://schemas.microsoft.com/office/drawing/2014/main" id="{BC53DDA0-7ED8-864A-9FBB-BD36995FCD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B579395C-19F1-0349-A60A-441F5CAAE1FC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76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슬라이드 이미지 개체 틀 1">
            <a:extLst>
              <a:ext uri="{FF2B5EF4-FFF2-40B4-BE49-F238E27FC236}">
                <a16:creationId xmlns:a16="http://schemas.microsoft.com/office/drawing/2014/main" id="{421A40F0-B953-374B-8D2F-1211340FE9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5" name="슬라이드 노트 개체 틀 2">
            <a:extLst>
              <a:ext uri="{FF2B5EF4-FFF2-40B4-BE49-F238E27FC236}">
                <a16:creationId xmlns:a16="http://schemas.microsoft.com/office/drawing/2014/main" id="{3F703E46-EAAA-A94C-9DF9-DD5AD0270D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41316" name="슬라이드 번호 개체 틀 3">
            <a:extLst>
              <a:ext uri="{FF2B5EF4-FFF2-40B4-BE49-F238E27FC236}">
                <a16:creationId xmlns:a16="http://schemas.microsoft.com/office/drawing/2014/main" id="{C7C9A71B-4425-6D41-AADF-B38BA2BEE9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02DCB085-104B-C44B-BF8B-E17826D7800E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18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872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슬라이드 이미지 개체 틀 1">
            <a:extLst>
              <a:ext uri="{FF2B5EF4-FFF2-40B4-BE49-F238E27FC236}">
                <a16:creationId xmlns:a16="http://schemas.microsoft.com/office/drawing/2014/main" id="{2F305C82-AD4B-8545-9352-F6E8C02103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63" name="슬라이드 노트 개체 틀 2">
            <a:extLst>
              <a:ext uri="{FF2B5EF4-FFF2-40B4-BE49-F238E27FC236}">
                <a16:creationId xmlns:a16="http://schemas.microsoft.com/office/drawing/2014/main" id="{D5FDAE29-7919-FF47-99A3-B529EB9429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43364" name="슬라이드 번호 개체 틀 3">
            <a:extLst>
              <a:ext uri="{FF2B5EF4-FFF2-40B4-BE49-F238E27FC236}">
                <a16:creationId xmlns:a16="http://schemas.microsoft.com/office/drawing/2014/main" id="{2BE4A55B-A9C8-BB4C-BC3D-CE0C8029B6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CC54DB7F-C064-B542-8BBA-A5EC25C776AC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0211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슬라이드 이미지 개체 틀 1">
            <a:extLst>
              <a:ext uri="{FF2B5EF4-FFF2-40B4-BE49-F238E27FC236}">
                <a16:creationId xmlns:a16="http://schemas.microsoft.com/office/drawing/2014/main" id="{7CD8A762-D25C-2547-829A-61B3725C91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슬라이드 노트 개체 틀 2">
            <a:extLst>
              <a:ext uri="{FF2B5EF4-FFF2-40B4-BE49-F238E27FC236}">
                <a16:creationId xmlns:a16="http://schemas.microsoft.com/office/drawing/2014/main" id="{DA9E3EF2-F078-9949-9820-3FE96D42D7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45412" name="슬라이드 번호 개체 틀 3">
            <a:extLst>
              <a:ext uri="{FF2B5EF4-FFF2-40B4-BE49-F238E27FC236}">
                <a16:creationId xmlns:a16="http://schemas.microsoft.com/office/drawing/2014/main" id="{544D8311-6902-3E49-9993-DDE0E1BFA8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80E4F81C-395D-CC4F-AF68-1E474EE3C982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8940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jpeg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4.jpeg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9.emf"/><Relationship Id="rId4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jpeg"/><Relationship Id="rId4" Type="http://schemas.openxmlformats.org/officeDocument/2006/relationships/image" Target="../media/image1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2.emf"/><Relationship Id="rId4" Type="http://schemas.openxmlformats.org/officeDocument/2006/relationships/image" Target="../media/image1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jpeg"/><Relationship Id="rId4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jpeg"/><Relationship Id="rId4" Type="http://schemas.openxmlformats.org/officeDocument/2006/relationships/image" Target="../media/image12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9.emf"/><Relationship Id="rId4" Type="http://schemas.openxmlformats.org/officeDocument/2006/relationships/image" Target="../media/image1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4.emf"/><Relationship Id="rId4" Type="http://schemas.openxmlformats.org/officeDocument/2006/relationships/image" Target="../media/image1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5.emf"/><Relationship Id="rId4" Type="http://schemas.openxmlformats.org/officeDocument/2006/relationships/image" Target="../media/image12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watch?v=6MqyrBwJBw0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t_eClI3lMY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t_eClI3lMY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gg.gg/i6uer" TargetMode="External"/><Relationship Id="rId2" Type="http://schemas.openxmlformats.org/officeDocument/2006/relationships/hyperlink" Target="http://gg.gg/i6ud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uer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gg.gg/i6uer" TargetMode="External"/><Relationship Id="rId2" Type="http://schemas.openxmlformats.org/officeDocument/2006/relationships/hyperlink" Target="http://gg.gg/i6ud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753583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4-1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6500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7E827-2409-C042-8B64-4B2E3752F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4810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  </a:t>
            </a:r>
            <a:r>
              <a:rPr lang="ko-KR" altLang="en-US" dirty="0"/>
              <a:t>대화 듣기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03BE387-EB96-F749-880E-EFD3C7FB8230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B0D7B96-FF34-A648-923E-59B30FB4B438}"/>
              </a:ext>
            </a:extLst>
          </p:cNvPr>
          <p:cNvCxnSpPr>
            <a:cxnSpLocks/>
          </p:cNvCxnSpPr>
          <p:nvPr/>
        </p:nvCxnSpPr>
        <p:spPr>
          <a:xfrm>
            <a:off x="2987824" y="4869160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7E1D45CB-75BD-5E4D-B5A7-969AD515F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063079"/>
            <a:ext cx="8229599" cy="529897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915FFFE-F41A-5D43-A640-947C23B92D77}"/>
              </a:ext>
            </a:extLst>
          </p:cNvPr>
          <p:cNvCxnSpPr>
            <a:cxnSpLocks/>
          </p:cNvCxnSpPr>
          <p:nvPr/>
        </p:nvCxnSpPr>
        <p:spPr>
          <a:xfrm>
            <a:off x="2771800" y="3789040"/>
            <a:ext cx="554461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1D4B260B-5252-F641-8583-36C632610E74}"/>
              </a:ext>
            </a:extLst>
          </p:cNvPr>
          <p:cNvSpPr/>
          <p:nvPr/>
        </p:nvSpPr>
        <p:spPr>
          <a:xfrm flipH="1">
            <a:off x="5796135" y="5445223"/>
            <a:ext cx="2880535" cy="916827"/>
          </a:xfrm>
          <a:prstGeom prst="wedgeEllipseCallout">
            <a:avLst>
              <a:gd name="adj1" fmla="val 102910"/>
              <a:gd name="adj2" fmla="val -5150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>
                <a:ln w="0"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수빈이는 누구 성격을 닮았어요</a:t>
            </a:r>
            <a:r>
              <a:rPr lang="en-US" altLang="ko-KR" sz="1600" dirty="0">
                <a:ln w="0"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1600" dirty="0">
              <a:ln w="0">
                <a:solidFill>
                  <a:srgbClr val="0070C0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413247A-05AE-B944-BAD2-7595D2A385E6}"/>
              </a:ext>
            </a:extLst>
          </p:cNvPr>
          <p:cNvCxnSpPr>
            <a:cxnSpLocks/>
          </p:cNvCxnSpPr>
          <p:nvPr/>
        </p:nvCxnSpPr>
        <p:spPr>
          <a:xfrm>
            <a:off x="2051720" y="4077072"/>
            <a:ext cx="8640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" name="007" descr="007">
            <a:hlinkClick r:id="" action="ppaction://media"/>
            <a:extLst>
              <a:ext uri="{FF2B5EF4-FFF2-40B4-BE49-F238E27FC236}">
                <a16:creationId xmlns:a16="http://schemas.microsoft.com/office/drawing/2014/main" id="{26E2D1A9-A133-C14B-A4C2-C7BDD91090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84127" y="284810"/>
            <a:ext cx="812800" cy="8128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096088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991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90B3-943E-9144-8D1C-D26D8985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문법 및 표현   </a:t>
            </a:r>
            <a:r>
              <a:rPr lang="en-US" altLang="ko-KR" sz="3200" dirty="0"/>
              <a:t>P.44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B94E4D6B-6013-944A-9073-57411DB5B84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E310B2A-D0E9-2345-A683-156183BEA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70" y="1124743"/>
            <a:ext cx="8291264" cy="522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70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~(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으</a:t>
            </a:r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dirty="0" err="1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라고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475" y="1547664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다른 사람에게서 들은 명령이나 부탁의 내용을 전달할 때 사용</a:t>
            </a: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This is used to pass along a command or request someone else has made.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CEA697-6015-264C-970B-FF8FAB046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421057"/>
              </p:ext>
            </p:extLst>
          </p:nvPr>
        </p:nvGraphicFramePr>
        <p:xfrm>
          <a:off x="899592" y="4365104"/>
          <a:ext cx="6740330" cy="158417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95780">
                  <a:extLst>
                    <a:ext uri="{9D8B030D-6E8A-4147-A177-3AD203B41FA5}">
                      <a16:colId xmlns:a16="http://schemas.microsoft.com/office/drawing/2014/main" val="1031502917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2186378226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3974507412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받침 </a:t>
                      </a:r>
                      <a:r>
                        <a:rPr lang="en-US" altLang="ko-KR" dirty="0"/>
                        <a:t>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/>
                        <a:t>+</a:t>
                      </a:r>
                      <a:r>
                        <a:rPr lang="ko-KR" altLang="en-US" dirty="0"/>
                        <a:t> </a:t>
                      </a:r>
                      <a:r>
                        <a:rPr lang="en-US" altLang="ko-KR" dirty="0"/>
                        <a:t>-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으라고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먹으라고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들으라고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2658633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라고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가라고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살라고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5341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276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0" name="Text Box 8">
            <a:extLst>
              <a:ext uri="{FF2B5EF4-FFF2-40B4-BE49-F238E27FC236}">
                <a16:creationId xmlns:a16="http://schemas.microsoft.com/office/drawing/2014/main" id="{A3412A64-7F76-6E4B-BEF5-D13964E32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555" y="3513490"/>
            <a:ext cx="7992890" cy="181588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알렉스</a:t>
            </a:r>
            <a:r>
              <a:rPr lang="en-US" altLang="ko-KR" sz="2800" dirty="0"/>
              <a:t>: </a:t>
            </a:r>
            <a:r>
              <a:rPr lang="ko-KR" altLang="en-US" sz="2800" dirty="0"/>
              <a:t>빨리 가려면 지하철을 타세요</a:t>
            </a:r>
            <a:r>
              <a:rPr lang="en-US" altLang="ko-KR" sz="2800" dirty="0"/>
              <a:t>.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수빈</a:t>
            </a:r>
            <a:r>
              <a:rPr lang="en-US" altLang="ko-KR" sz="2800" dirty="0"/>
              <a:t>: (</a:t>
            </a:r>
            <a:r>
              <a:rPr lang="ko-KR" altLang="en-US" sz="2800" dirty="0"/>
              <a:t>알렉스가</a:t>
            </a:r>
            <a:r>
              <a:rPr lang="en-US" altLang="ko-KR" sz="2800" dirty="0"/>
              <a:t>) </a:t>
            </a:r>
            <a:r>
              <a:rPr lang="ko-KR" altLang="en-US" sz="2800" dirty="0"/>
              <a:t>빨리 가려면 지하철을</a:t>
            </a: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 	 </a:t>
            </a:r>
            <a:r>
              <a:rPr lang="en-US" altLang="ko-KR" sz="2800" dirty="0"/>
              <a:t>_________________.</a:t>
            </a:r>
          </a:p>
        </p:txBody>
      </p:sp>
      <p:sp>
        <p:nvSpPr>
          <p:cNvPr id="38921" name="Text Box 9">
            <a:extLst>
              <a:ext uri="{FF2B5EF4-FFF2-40B4-BE49-F238E27FC236}">
                <a16:creationId xmlns:a16="http://schemas.microsoft.com/office/drawing/2014/main" id="{67DD1FB3-3059-484E-9586-F7495F265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4653136"/>
            <a:ext cx="30963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타</a:t>
            </a:r>
            <a:r>
              <a:rPr lang="ko-KR" altLang="en-US" sz="2800" dirty="0">
                <a:solidFill>
                  <a:srgbClr val="0000FF"/>
                </a:solidFill>
              </a:rPr>
              <a:t>라고 했어요</a:t>
            </a: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C447215-3DD1-7E46-80EB-7B26FA615BC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7C13A4-D3CF-3841-B3A1-673AE4C6AE88}"/>
              </a:ext>
            </a:extLst>
          </p:cNvPr>
          <p:cNvSpPr txBox="1"/>
          <p:nvPr/>
        </p:nvSpPr>
        <p:spPr>
          <a:xfrm>
            <a:off x="575555" y="908720"/>
            <a:ext cx="7992890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eaLnBrk="1" latinLnBrk="1" hangingPunct="1">
              <a:spcBef>
                <a:spcPct val="50000"/>
              </a:spcBef>
              <a:defRPr/>
            </a:pPr>
            <a:r>
              <a:rPr lang="en-US" altLang="ko-KR" sz="2800" b="1" dirty="0">
                <a:latin typeface="+mn-ea"/>
              </a:rPr>
              <a:t>command:</a:t>
            </a:r>
            <a:r>
              <a:rPr lang="en-US" altLang="ko-KR" sz="2800" b="1" dirty="0">
                <a:solidFill>
                  <a:srgbClr val="0000FF"/>
                </a:solidFill>
                <a:latin typeface="+mn-ea"/>
              </a:rPr>
              <a:t> </a:t>
            </a:r>
            <a:r>
              <a:rPr lang="en-US" altLang="ko-KR" sz="2800" b="1" dirty="0">
                <a:solidFill>
                  <a:srgbClr val="FF0000"/>
                </a:solidFill>
                <a:latin typeface="+mn-ea"/>
              </a:rPr>
              <a:t>~(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으</a:t>
            </a:r>
            <a:r>
              <a:rPr lang="en-US" altLang="ko-KR" sz="2800" b="1" dirty="0"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sz="2800" b="1" dirty="0" err="1">
                <a:solidFill>
                  <a:srgbClr val="FF0000"/>
                </a:solidFill>
                <a:latin typeface="+mn-ea"/>
              </a:rPr>
              <a:t>라고</a:t>
            </a:r>
            <a:r>
              <a:rPr lang="ko-KR" altLang="en-US" sz="2800" b="1" dirty="0">
                <a:solidFill>
                  <a:srgbClr val="0000FF"/>
                </a:solidFill>
                <a:latin typeface="+mn-ea"/>
              </a:rPr>
              <a:t> 하다</a:t>
            </a:r>
            <a:endParaRPr lang="en-US" altLang="ko-KR" sz="2800" b="1" dirty="0">
              <a:solidFill>
                <a:srgbClr val="0000FF"/>
              </a:solidFill>
              <a:latin typeface="+mn-ea"/>
            </a:endParaRPr>
          </a:p>
          <a:p>
            <a:pPr eaLnBrk="1" latinLnBrk="1" hangingPunct="1">
              <a:spcBef>
                <a:spcPct val="50000"/>
              </a:spcBef>
              <a:defRPr/>
            </a:pPr>
            <a:r>
              <a:rPr lang="en-US" altLang="ko-KR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C: </a:t>
            </a:r>
            <a:r>
              <a:rPr lang="ko-KR" altLang="en-US" sz="2800" dirty="0" err="1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으라고</a:t>
            </a:r>
            <a:r>
              <a:rPr lang="ko-KR" altLang="en-US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하다    먹</a:t>
            </a:r>
            <a:r>
              <a:rPr lang="ko-KR" altLang="en-US" sz="28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으라고</a:t>
            </a:r>
            <a:r>
              <a:rPr lang="ko-KR" altLang="en-US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하다</a:t>
            </a:r>
            <a:endParaRPr lang="en-US" altLang="ko-KR" sz="2800" dirty="0">
              <a:solidFill>
                <a:srgbClr val="7030A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spcBef>
                <a:spcPct val="50000"/>
              </a:spcBef>
              <a:defRPr/>
            </a:pPr>
            <a:r>
              <a:rPr lang="en-US" altLang="ko-KR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V/</a:t>
            </a:r>
            <a:r>
              <a:rPr lang="ko-KR" altLang="en-US" sz="2800" dirty="0" err="1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ㄹ</a:t>
            </a:r>
            <a:r>
              <a:rPr lang="en-US" altLang="ko-KR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800" dirty="0" err="1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라고</a:t>
            </a:r>
            <a:r>
              <a:rPr lang="ko-KR" altLang="en-US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하다   가</a:t>
            </a:r>
            <a:r>
              <a:rPr lang="ko-KR" altLang="en-US" sz="28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라고</a:t>
            </a:r>
            <a:r>
              <a:rPr lang="ko-KR" altLang="en-US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하다</a:t>
            </a:r>
            <a:r>
              <a:rPr lang="en-US" altLang="ko-KR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살</a:t>
            </a:r>
            <a:r>
              <a:rPr lang="ko-KR" altLang="en-US" sz="28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라고</a:t>
            </a:r>
            <a:r>
              <a:rPr lang="ko-KR" altLang="en-US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하다</a:t>
            </a:r>
          </a:p>
        </p:txBody>
      </p:sp>
    </p:spTree>
    <p:extLst>
      <p:ext uri="{BB962C8B-B14F-4D97-AF65-F5344CB8AC3E}">
        <p14:creationId xmlns:p14="http://schemas.microsoft.com/office/powerpoint/2010/main" val="332461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0" grpId="0" animBg="1"/>
      <p:bldP spid="38921" grpId="0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id="{3A5487D1-2646-D245-A9B1-37B5F2831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929063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63" name="Picture 3">
            <a:extLst>
              <a:ext uri="{FF2B5EF4-FFF2-40B4-BE49-F238E27FC236}">
                <a16:creationId xmlns:a16="http://schemas.microsoft.com/office/drawing/2014/main" id="{D8835531-A3E1-AF46-8828-5FE6BB87D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id="{42C5E48A-49FE-374E-A9B6-F8183E1D49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CF6B1378-507E-384D-A320-D4A71978F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857375"/>
            <a:ext cx="3143250" cy="857250"/>
          </a:xfrm>
          <a:prstGeom prst="wedgeRectCallout">
            <a:avLst>
              <a:gd name="adj1" fmla="val -12329"/>
              <a:gd name="adj2" fmla="val 103523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4000" dirty="0"/>
              <a:t>커피</a:t>
            </a:r>
            <a:r>
              <a:rPr lang="ko-KR" altLang="en-US" sz="4000" dirty="0">
                <a:solidFill>
                  <a:srgbClr val="FF0000"/>
                </a:solidFill>
              </a:rPr>
              <a:t>예요</a:t>
            </a:r>
            <a:r>
              <a:rPr lang="en-US" altLang="ko-KR" sz="4000" dirty="0">
                <a:solidFill>
                  <a:srgbClr val="FF0000"/>
                </a:solidFill>
              </a:rPr>
              <a:t>.</a:t>
            </a:r>
            <a:endParaRPr lang="ko-KR" altLang="en-US" sz="4000" dirty="0">
              <a:solidFill>
                <a:srgbClr val="FF0000"/>
              </a:solidFill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F07D9506-0AFF-2D44-B329-6AC3B5FC0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928813"/>
            <a:ext cx="4219575" cy="1071562"/>
          </a:xfrm>
          <a:prstGeom prst="wedgeRoundRectCallout">
            <a:avLst>
              <a:gd name="adj1" fmla="val -11838"/>
              <a:gd name="adj2" fmla="val 87917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4000" dirty="0"/>
              <a:t>커피</a:t>
            </a:r>
            <a:r>
              <a:rPr lang="ko-KR" altLang="en-US" sz="4000" dirty="0">
                <a:solidFill>
                  <a:srgbClr val="FF0000"/>
                </a:solidFill>
              </a:rPr>
              <a:t>라고 했어요</a:t>
            </a:r>
            <a:r>
              <a:rPr lang="en-US" altLang="ko-KR" sz="4000" dirty="0">
                <a:solidFill>
                  <a:srgbClr val="FF0000"/>
                </a:solidFill>
              </a:rPr>
              <a:t>.</a:t>
            </a:r>
            <a:endParaRPr lang="ko-KR" altLang="en-US" sz="4000" dirty="0">
              <a:solidFill>
                <a:srgbClr val="FF0000"/>
              </a:solidFill>
            </a:endParaRPr>
          </a:p>
        </p:txBody>
      </p:sp>
      <p:pic>
        <p:nvPicPr>
          <p:cNvPr id="117767" name="Picture 5">
            <a:extLst>
              <a:ext uri="{FF2B5EF4-FFF2-40B4-BE49-F238E27FC236}">
                <a16:creationId xmlns:a16="http://schemas.microsoft.com/office/drawing/2014/main" id="{4A0E4747-E2C7-E041-8CE9-8A0CB3C0A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3214688"/>
            <a:ext cx="2430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8" name="TextBox 8">
            <a:extLst>
              <a:ext uri="{FF2B5EF4-FFF2-40B4-BE49-F238E27FC236}">
                <a16:creationId xmlns:a16="http://schemas.microsoft.com/office/drawing/2014/main" id="{23136EAA-D5AB-A542-A364-B6DA1B207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714625" cy="461963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 dirty="0">
                <a:latin typeface="Palatino Linotype" panose="02040502050505030304" pitchFamily="18" charset="0"/>
              </a:rPr>
              <a:t>Statement</a:t>
            </a: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6B5716C6-F36C-0B44-A0E8-DB683F3AA51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918A20-FA51-1341-86AE-466BE0C651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5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id="{85C2AE0F-B8E9-1B4C-9B13-F6DFB0504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929063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1" name="Picture 3">
            <a:extLst>
              <a:ext uri="{FF2B5EF4-FFF2-40B4-BE49-F238E27FC236}">
                <a16:creationId xmlns:a16="http://schemas.microsoft.com/office/drawing/2014/main" id="{D4E001DC-0BA3-2D4C-B93A-D2655137B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id="{F2C872DD-0A46-2C4C-A004-B1EB6E87A1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F8AA306E-F08A-4F45-B022-6CEE96AC4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857375"/>
            <a:ext cx="3143250" cy="857250"/>
          </a:xfrm>
          <a:prstGeom prst="wedgeRectCallout">
            <a:avLst>
              <a:gd name="adj1" fmla="val -12329"/>
              <a:gd name="adj2" fmla="val 103523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4000" dirty="0"/>
              <a:t>책</a:t>
            </a:r>
            <a:r>
              <a:rPr lang="ko-KR" altLang="en-US" sz="4000" dirty="0">
                <a:solidFill>
                  <a:srgbClr val="FF0000"/>
                </a:solidFill>
              </a:rPr>
              <a:t>이에요</a:t>
            </a:r>
            <a:r>
              <a:rPr lang="en-US" altLang="ko-KR" sz="4000" dirty="0">
                <a:solidFill>
                  <a:srgbClr val="FF0000"/>
                </a:solidFill>
              </a:rPr>
              <a:t>.</a:t>
            </a:r>
            <a:endParaRPr lang="ko-KR" altLang="en-US" sz="4000" dirty="0">
              <a:solidFill>
                <a:srgbClr val="FF0000"/>
              </a:solidFill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9DAF0273-147F-CA41-95FC-6B18B9A6B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928813"/>
            <a:ext cx="4600575" cy="1071562"/>
          </a:xfrm>
          <a:prstGeom prst="wedgeRoundRectCallout">
            <a:avLst>
              <a:gd name="adj1" fmla="val -8838"/>
              <a:gd name="adj2" fmla="val 99185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4000" dirty="0"/>
              <a:t>책</a:t>
            </a:r>
            <a:r>
              <a:rPr lang="ko-KR" altLang="en-US" sz="4000" dirty="0">
                <a:solidFill>
                  <a:srgbClr val="FF0000"/>
                </a:solidFill>
              </a:rPr>
              <a:t>이라고 했어요</a:t>
            </a:r>
            <a:r>
              <a:rPr lang="en-US" altLang="ko-KR" sz="4000" dirty="0">
                <a:solidFill>
                  <a:srgbClr val="FF0000"/>
                </a:solidFill>
              </a:rPr>
              <a:t>.</a:t>
            </a:r>
            <a:endParaRPr lang="ko-KR" altLang="en-US" sz="4000" dirty="0">
              <a:solidFill>
                <a:srgbClr val="FF0000"/>
              </a:solidFill>
            </a:endParaRPr>
          </a:p>
        </p:txBody>
      </p:sp>
      <p:sp>
        <p:nvSpPr>
          <p:cNvPr id="119815" name="TextBox 8">
            <a:extLst>
              <a:ext uri="{FF2B5EF4-FFF2-40B4-BE49-F238E27FC236}">
                <a16:creationId xmlns:a16="http://schemas.microsoft.com/office/drawing/2014/main" id="{4A17C320-454F-C04B-9F3D-8E282950F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714625" cy="461963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>
                <a:latin typeface="Palatino Linotype" panose="02040502050505030304" pitchFamily="18" charset="0"/>
              </a:rPr>
              <a:t>Statement</a:t>
            </a:r>
          </a:p>
        </p:txBody>
      </p:sp>
      <p:pic>
        <p:nvPicPr>
          <p:cNvPr id="119816" name="Picture 3">
            <a:extLst>
              <a:ext uri="{FF2B5EF4-FFF2-40B4-BE49-F238E27FC236}">
                <a16:creationId xmlns:a16="http://schemas.microsoft.com/office/drawing/2014/main" id="{9266C596-6669-A043-8D89-F6138EA24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76600"/>
            <a:ext cx="231298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97F3DF21-996A-F240-B7F2-3531DA7E091E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790494-91D5-1143-9499-2B5A713D12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3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A52C1261-8ED1-BC42-9831-2FFB29B23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1116083"/>
            <a:ext cx="3571875" cy="1181583"/>
          </a:xfrm>
          <a:prstGeom prst="wedgeRectCallout">
            <a:avLst>
              <a:gd name="adj1" fmla="val -10272"/>
              <a:gd name="adj2" fmla="val 114676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밥 먹어라</a:t>
            </a:r>
            <a:r>
              <a:rPr lang="en-US" altLang="ko-KR" sz="3200" dirty="0"/>
              <a:t>.</a:t>
            </a:r>
            <a:endParaRPr lang="ko-KR" altLang="en-US" sz="3200" dirty="0"/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8D4D7F65-7659-004A-9235-247861248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968" y="1029182"/>
            <a:ext cx="4643437" cy="1500188"/>
          </a:xfrm>
          <a:prstGeom prst="wedgeRoundRectCallout">
            <a:avLst>
              <a:gd name="adj1" fmla="val 16764"/>
              <a:gd name="adj2" fmla="val 93432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밥 먹</a:t>
            </a:r>
            <a:r>
              <a:rPr lang="ko-KR" altLang="en-US" sz="3200" b="1" dirty="0">
                <a:solidFill>
                  <a:srgbClr val="FF0000"/>
                </a:solidFill>
              </a:rPr>
              <a:t>으</a:t>
            </a:r>
            <a:r>
              <a:rPr lang="ko-KR" altLang="en-US" sz="3200" dirty="0">
                <a:solidFill>
                  <a:srgbClr val="FF0000"/>
                </a:solidFill>
              </a:rPr>
              <a:t>라</a:t>
            </a:r>
            <a:r>
              <a:rPr lang="ko-KR" altLang="en-US" sz="3200" dirty="0">
                <a:solidFill>
                  <a:srgbClr val="0000FF"/>
                </a:solidFill>
              </a:rPr>
              <a:t>고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했어요</a:t>
            </a:r>
            <a:r>
              <a:rPr lang="en-US" altLang="ko-KR" sz="3200" dirty="0">
                <a:solidFill>
                  <a:srgbClr val="0000FF"/>
                </a:solidFill>
              </a:rPr>
              <a:t>.</a:t>
            </a:r>
            <a:endParaRPr lang="ko-KR" altLang="en-US" sz="3200" dirty="0">
              <a:solidFill>
                <a:srgbClr val="0000FF"/>
              </a:solidFill>
            </a:endParaRPr>
          </a:p>
        </p:txBody>
      </p:sp>
      <p:sp>
        <p:nvSpPr>
          <p:cNvPr id="136196" name="TextBox 8">
            <a:extLst>
              <a:ext uri="{FF2B5EF4-FFF2-40B4-BE49-F238E27FC236}">
                <a16:creationId xmlns:a16="http://schemas.microsoft.com/office/drawing/2014/main" id="{3DB0E01B-F832-1F4A-A4EF-A710624B4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357563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 dirty="0">
                <a:latin typeface="Palatino Linotype" panose="02040502050505030304" pitchFamily="18" charset="0"/>
              </a:rPr>
              <a:t>Command/</a:t>
            </a:r>
            <a:r>
              <a:rPr lang="ko-KR" altLang="en-US" sz="2400" dirty="0">
                <a:latin typeface="Palatino Linotype" panose="02040502050505030304" pitchFamily="18" charset="0"/>
              </a:rPr>
              <a:t> </a:t>
            </a:r>
            <a:r>
              <a:rPr lang="en-US" altLang="ko-KR" sz="2400" dirty="0">
                <a:latin typeface="Palatino Linotype" panose="02040502050505030304" pitchFamily="18" charset="0"/>
              </a:rPr>
              <a:t>Request</a:t>
            </a:r>
          </a:p>
        </p:txBody>
      </p:sp>
      <p:pic>
        <p:nvPicPr>
          <p:cNvPr id="136197" name="Picture 2">
            <a:extLst>
              <a:ext uri="{FF2B5EF4-FFF2-40B4-BE49-F238E27FC236}">
                <a16:creationId xmlns:a16="http://schemas.microsoft.com/office/drawing/2014/main" id="{2C31ABF4-CD3E-544F-88D5-B49D79C1B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04544CD1-473E-3A46-82A3-D8A21F388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9" name="Picture 2">
            <a:extLst>
              <a:ext uri="{FF2B5EF4-FFF2-40B4-BE49-F238E27FC236}">
                <a16:creationId xmlns:a16="http://schemas.microsoft.com/office/drawing/2014/main" id="{703FBE0E-825D-F247-99BE-8DC37358C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3214688"/>
            <a:ext cx="173831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8F05E553-A3E8-8C4C-973E-A47E97E97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38671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9A620327-045C-204A-BB5C-DB158EA8E10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2974E4-539A-7D46-B4AB-38615B401D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42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1A3CBCCB-C74F-A640-9F4F-FE4622745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15819"/>
              <a:gd name="adj2" fmla="val 85426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공부하세요</a:t>
            </a:r>
            <a:r>
              <a:rPr lang="en-US" altLang="ko-KR" sz="3200" dirty="0"/>
              <a:t>.</a:t>
            </a:r>
            <a:endParaRPr lang="ko-KR" altLang="en-US" sz="3200" dirty="0"/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1AC440A2-25D6-1D4E-91CF-924161B0C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968" y="1103145"/>
            <a:ext cx="4643437" cy="1500188"/>
          </a:xfrm>
          <a:prstGeom prst="wedgeRoundRectCallout">
            <a:avLst>
              <a:gd name="adj1" fmla="val 18578"/>
              <a:gd name="adj2" fmla="val 110274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공부하</a:t>
            </a:r>
            <a:r>
              <a:rPr lang="ko-KR" altLang="en-US" sz="3200" dirty="0">
                <a:solidFill>
                  <a:srgbClr val="FF0000"/>
                </a:solidFill>
              </a:rPr>
              <a:t>라</a:t>
            </a:r>
            <a:r>
              <a:rPr lang="ko-KR" altLang="en-US" sz="3200" dirty="0">
                <a:solidFill>
                  <a:srgbClr val="0000FF"/>
                </a:solidFill>
              </a:rPr>
              <a:t>고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했어요</a:t>
            </a:r>
            <a:r>
              <a:rPr lang="en-US" altLang="ko-KR" sz="3200" dirty="0">
                <a:solidFill>
                  <a:srgbClr val="0000FF"/>
                </a:solidFill>
              </a:rPr>
              <a:t>.</a:t>
            </a:r>
            <a:endParaRPr lang="ko-KR" altLang="en-US" sz="3200" dirty="0">
              <a:solidFill>
                <a:srgbClr val="0000FF"/>
              </a:solidFill>
            </a:endParaRPr>
          </a:p>
        </p:txBody>
      </p:sp>
      <p:sp>
        <p:nvSpPr>
          <p:cNvPr id="138244" name="TextBox 8">
            <a:extLst>
              <a:ext uri="{FF2B5EF4-FFF2-40B4-BE49-F238E27FC236}">
                <a16:creationId xmlns:a16="http://schemas.microsoft.com/office/drawing/2014/main" id="{C1EF7FB5-1874-5142-BABE-7B1BA66B3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714625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>
                <a:latin typeface="Palatino Linotype" panose="02040502050505030304" pitchFamily="18" charset="0"/>
              </a:rPr>
              <a:t>Command</a:t>
            </a:r>
          </a:p>
        </p:txBody>
      </p:sp>
      <p:pic>
        <p:nvPicPr>
          <p:cNvPr id="138245" name="Picture 2">
            <a:extLst>
              <a:ext uri="{FF2B5EF4-FFF2-40B4-BE49-F238E27FC236}">
                <a16:creationId xmlns:a16="http://schemas.microsoft.com/office/drawing/2014/main" id="{D45C6516-37ED-3D4F-9E48-B3211F3E9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4863AE8E-75F7-074C-A69F-0EDC8E3E5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:a16="http://schemas.microsoft.com/office/drawing/2014/main" id="{35DC2C29-F59C-D441-B393-658313EEAF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5411788"/>
            <a:ext cx="682625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8" name="Picture 2">
            <a:extLst>
              <a:ext uri="{FF2B5EF4-FFF2-40B4-BE49-F238E27FC236}">
                <a16:creationId xmlns:a16="http://schemas.microsoft.com/office/drawing/2014/main" id="{D4586E22-F981-A449-A494-6E5DD3BB1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3429000"/>
            <a:ext cx="2633663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9" name="TextBox 13">
            <a:extLst>
              <a:ext uri="{FF2B5EF4-FFF2-40B4-BE49-F238E27FC236}">
                <a16:creationId xmlns:a16="http://schemas.microsoft.com/office/drawing/2014/main" id="{2C594159-5B81-194A-9615-9E14130B1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357563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 dirty="0">
                <a:latin typeface="Palatino Linotype" panose="02040502050505030304" pitchFamily="18" charset="0"/>
              </a:rPr>
              <a:t>Command/ Request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F9169D7B-F7AB-E646-8265-EA9910A6D35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2D3814-8E03-374D-8F7A-EBEF89BBFD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4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68F29265-D4B5-4842-9A9F-CDA891B43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-27273"/>
              <a:gd name="adj2" fmla="val 78005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청소하세요</a:t>
            </a:r>
            <a:r>
              <a:rPr lang="en-US" altLang="ko-KR" sz="3200" dirty="0"/>
              <a:t>.</a:t>
            </a:r>
            <a:endParaRPr lang="ko-KR" altLang="en-US" sz="3200" dirty="0"/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2302E1AE-BE4C-8845-97D1-6E602E255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968" y="1188870"/>
            <a:ext cx="4643437" cy="1643063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청소하</a:t>
            </a:r>
            <a:r>
              <a:rPr lang="ko-KR" altLang="en-US" sz="3200" dirty="0">
                <a:solidFill>
                  <a:srgbClr val="FF0000"/>
                </a:solidFill>
              </a:rPr>
              <a:t>라</a:t>
            </a:r>
            <a:r>
              <a:rPr lang="ko-KR" altLang="en-US" sz="3200" dirty="0">
                <a:solidFill>
                  <a:srgbClr val="0000FF"/>
                </a:solidFill>
              </a:rPr>
              <a:t>고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했어요</a:t>
            </a:r>
            <a:r>
              <a:rPr lang="en-US" altLang="ko-KR" sz="3200" dirty="0">
                <a:solidFill>
                  <a:srgbClr val="0000FF"/>
                </a:solidFill>
              </a:rPr>
              <a:t>.</a:t>
            </a:r>
            <a:endParaRPr lang="ko-KR" altLang="en-US" sz="3200" dirty="0">
              <a:solidFill>
                <a:srgbClr val="0000FF"/>
              </a:solidFill>
            </a:endParaRPr>
          </a:p>
        </p:txBody>
      </p:sp>
      <p:sp>
        <p:nvSpPr>
          <p:cNvPr id="140292" name="TextBox 8">
            <a:extLst>
              <a:ext uri="{FF2B5EF4-FFF2-40B4-BE49-F238E27FC236}">
                <a16:creationId xmlns:a16="http://schemas.microsoft.com/office/drawing/2014/main" id="{621D6866-5542-A24D-A1BC-C4B64A1D6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714625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>
                <a:latin typeface="Palatino Linotype" panose="02040502050505030304" pitchFamily="18" charset="0"/>
              </a:rPr>
              <a:t>Command</a:t>
            </a:r>
          </a:p>
        </p:txBody>
      </p:sp>
      <p:pic>
        <p:nvPicPr>
          <p:cNvPr id="140293" name="Picture 2">
            <a:extLst>
              <a:ext uri="{FF2B5EF4-FFF2-40B4-BE49-F238E27FC236}">
                <a16:creationId xmlns:a16="http://schemas.microsoft.com/office/drawing/2014/main" id="{FA2150AB-800D-0746-B98F-B4C56A801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BC2FE10B-224A-3148-A1E1-614FF4D36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295" name="Picture 2">
            <a:extLst>
              <a:ext uri="{FF2B5EF4-FFF2-40B4-BE49-F238E27FC236}">
                <a16:creationId xmlns:a16="http://schemas.microsoft.com/office/drawing/2014/main" id="{9AB60A71-224E-E54C-BFC1-9B0222CDB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3250"/>
            <a:ext cx="292576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397822C8-47A5-5A4E-A412-2F5D9AB06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3571875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7" name="TextBox 14">
            <a:extLst>
              <a:ext uri="{FF2B5EF4-FFF2-40B4-BE49-F238E27FC236}">
                <a16:creationId xmlns:a16="http://schemas.microsoft.com/office/drawing/2014/main" id="{C9DFD97C-1D82-6A4F-8826-01A8BF3F8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357563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 dirty="0">
                <a:latin typeface="Palatino Linotype" panose="02040502050505030304" pitchFamily="18" charset="0"/>
              </a:rPr>
              <a:t>Command/ Request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5AD3EDF-B63E-344F-AE63-64D9A7E40DE4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CD63F8-D74B-3641-9306-C77706E8D4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99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06A742F6-9995-E94C-8ED0-EECFBA8A6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15819"/>
              <a:gd name="adj2" fmla="val 85426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늦지 마세요</a:t>
            </a:r>
            <a:r>
              <a:rPr lang="en-US" altLang="ko-KR" sz="3200" dirty="0"/>
              <a:t>.</a:t>
            </a:r>
            <a:endParaRPr lang="ko-KR" altLang="en-US" sz="3200" dirty="0"/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C00835AC-EFAA-F645-8658-9BA1FE08D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928688"/>
            <a:ext cx="4643437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늦지 말</a:t>
            </a:r>
            <a:r>
              <a:rPr lang="ko-KR" altLang="en-US" sz="3200" dirty="0">
                <a:solidFill>
                  <a:srgbClr val="FF0000"/>
                </a:solidFill>
              </a:rPr>
              <a:t>라</a:t>
            </a:r>
            <a:r>
              <a:rPr lang="ko-KR" altLang="en-US" sz="3200" dirty="0">
                <a:solidFill>
                  <a:srgbClr val="0000FF"/>
                </a:solidFill>
              </a:rPr>
              <a:t>고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했어요</a:t>
            </a:r>
            <a:r>
              <a:rPr lang="en-US" altLang="ko-KR" sz="3200" dirty="0">
                <a:solidFill>
                  <a:srgbClr val="0000FF"/>
                </a:solidFill>
              </a:rPr>
              <a:t>.</a:t>
            </a:r>
            <a:endParaRPr lang="ko-KR" altLang="en-US" sz="3200" dirty="0">
              <a:solidFill>
                <a:srgbClr val="0000FF"/>
              </a:solidFill>
            </a:endParaRPr>
          </a:p>
        </p:txBody>
      </p:sp>
      <p:sp>
        <p:nvSpPr>
          <p:cNvPr id="142340" name="TextBox 8">
            <a:extLst>
              <a:ext uri="{FF2B5EF4-FFF2-40B4-BE49-F238E27FC236}">
                <a16:creationId xmlns:a16="http://schemas.microsoft.com/office/drawing/2014/main" id="{9646B082-164A-5546-AEB7-556FCADE2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714625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>
                <a:latin typeface="Palatino Linotype" panose="02040502050505030304" pitchFamily="18" charset="0"/>
              </a:rPr>
              <a:t>Command</a:t>
            </a:r>
          </a:p>
        </p:txBody>
      </p:sp>
      <p:pic>
        <p:nvPicPr>
          <p:cNvPr id="142341" name="Picture 2">
            <a:extLst>
              <a:ext uri="{FF2B5EF4-FFF2-40B4-BE49-F238E27FC236}">
                <a16:creationId xmlns:a16="http://schemas.microsoft.com/office/drawing/2014/main" id="{68575D84-56EC-B74A-813F-937D3795C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17F926DB-9A94-974E-A31E-7A946DB5E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:a16="http://schemas.microsoft.com/office/drawing/2014/main" id="{1967EA72-2461-FA41-8AC6-26D31E5E26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5411788"/>
            <a:ext cx="682625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4" name="Picture 2">
            <a:extLst>
              <a:ext uri="{FF2B5EF4-FFF2-40B4-BE49-F238E27FC236}">
                <a16:creationId xmlns:a16="http://schemas.microsoft.com/office/drawing/2014/main" id="{4E36AB13-6BDE-D74D-B2AB-1196AF45F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3429000"/>
            <a:ext cx="2633663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45" name="TextBox 13">
            <a:extLst>
              <a:ext uri="{FF2B5EF4-FFF2-40B4-BE49-F238E27FC236}">
                <a16:creationId xmlns:a16="http://schemas.microsoft.com/office/drawing/2014/main" id="{B49F805C-0307-0641-BFDC-AEC6D1B84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357563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 dirty="0">
                <a:latin typeface="Palatino Linotype" panose="02040502050505030304" pitchFamily="18" charset="0"/>
              </a:rPr>
              <a:t>Command/ Request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28060761-0551-B14F-8C94-C5FCD5FFBC0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79834E2-62C4-D14D-B9E1-65F3AA97B6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8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404664"/>
            <a:ext cx="8406680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4-1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외모보다 성격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Personality is more important than appearance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3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라고</a:t>
            </a: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자고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4BAB77C1-A54D-B74C-86EF-D8DCD68CB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15819"/>
              <a:gd name="adj2" fmla="val 85426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졸지 마세요</a:t>
            </a:r>
            <a:r>
              <a:rPr lang="en-US" altLang="ko-KR" sz="3200" dirty="0"/>
              <a:t>.</a:t>
            </a:r>
            <a:endParaRPr lang="ko-KR" altLang="en-US" sz="3200" dirty="0"/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C69A0FA8-7EDC-BA48-BE84-6DAB99D36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0179" y="1116680"/>
            <a:ext cx="4643437" cy="1643063"/>
          </a:xfrm>
          <a:prstGeom prst="wedgeRoundRectCallout">
            <a:avLst>
              <a:gd name="adj1" fmla="val 20651"/>
              <a:gd name="adj2" fmla="val 91549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졸지 말</a:t>
            </a:r>
            <a:r>
              <a:rPr lang="ko-KR" altLang="en-US" sz="3200" dirty="0">
                <a:solidFill>
                  <a:srgbClr val="FF0000"/>
                </a:solidFill>
              </a:rPr>
              <a:t>라</a:t>
            </a:r>
            <a:r>
              <a:rPr lang="ko-KR" altLang="en-US" sz="3200" dirty="0">
                <a:solidFill>
                  <a:srgbClr val="0000FF"/>
                </a:solidFill>
              </a:rPr>
              <a:t>고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했어요</a:t>
            </a:r>
            <a:r>
              <a:rPr lang="en-US" altLang="ko-KR" sz="3200" dirty="0">
                <a:solidFill>
                  <a:srgbClr val="0000FF"/>
                </a:solidFill>
              </a:rPr>
              <a:t>.</a:t>
            </a:r>
            <a:endParaRPr lang="ko-KR" altLang="en-US" sz="3200" dirty="0">
              <a:solidFill>
                <a:srgbClr val="0000FF"/>
              </a:solidFill>
            </a:endParaRPr>
          </a:p>
        </p:txBody>
      </p:sp>
      <p:sp>
        <p:nvSpPr>
          <p:cNvPr id="144388" name="TextBox 8">
            <a:extLst>
              <a:ext uri="{FF2B5EF4-FFF2-40B4-BE49-F238E27FC236}">
                <a16:creationId xmlns:a16="http://schemas.microsoft.com/office/drawing/2014/main" id="{551A08AA-CBD6-3A4F-A92F-BB6FBA2E6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714625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>
                <a:latin typeface="Palatino Linotype" panose="02040502050505030304" pitchFamily="18" charset="0"/>
              </a:rPr>
              <a:t>Command</a:t>
            </a:r>
          </a:p>
        </p:txBody>
      </p:sp>
      <p:pic>
        <p:nvPicPr>
          <p:cNvPr id="144389" name="Picture 2">
            <a:extLst>
              <a:ext uri="{FF2B5EF4-FFF2-40B4-BE49-F238E27FC236}">
                <a16:creationId xmlns:a16="http://schemas.microsoft.com/office/drawing/2014/main" id="{A63189BC-1F88-1C47-B756-7835BB35B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1D07EBFD-4153-454F-B21D-9532958EE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:a16="http://schemas.microsoft.com/office/drawing/2014/main" id="{E23CBB69-EF82-8741-BB84-114094AEAC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5411788"/>
            <a:ext cx="682625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92" name="Picture 2">
            <a:extLst>
              <a:ext uri="{FF2B5EF4-FFF2-40B4-BE49-F238E27FC236}">
                <a16:creationId xmlns:a16="http://schemas.microsoft.com/office/drawing/2014/main" id="{9B4F4DAD-3CE9-1544-A9B5-E34E539B1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3429000"/>
            <a:ext cx="2633663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393" name="TextBox 13">
            <a:extLst>
              <a:ext uri="{FF2B5EF4-FFF2-40B4-BE49-F238E27FC236}">
                <a16:creationId xmlns:a16="http://schemas.microsoft.com/office/drawing/2014/main" id="{B7971C3E-C773-7246-963D-011F6F623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357563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 dirty="0">
                <a:latin typeface="Palatino Linotype" panose="02040502050505030304" pitchFamily="18" charset="0"/>
              </a:rPr>
              <a:t>Command/ Request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86F07300-462C-C148-9947-2677E242E00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AD3E3B6-5D4A-954C-B003-EE901F901D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91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7DE62-633A-734C-BE50-7E8E41F3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423" y="274638"/>
            <a:ext cx="8347154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문법</a:t>
            </a:r>
            <a:r>
              <a:rPr lang="en-US" altLang="ko-KR" sz="3600" dirty="0"/>
              <a:t> </a:t>
            </a:r>
            <a:r>
              <a:rPr lang="ko-KR" altLang="en-US" sz="3600" dirty="0"/>
              <a:t>및 표현</a:t>
            </a:r>
            <a:r>
              <a:rPr lang="ko-KR" altLang="en-US" dirty="0"/>
              <a:t>  </a:t>
            </a:r>
            <a:r>
              <a:rPr lang="en-US" altLang="ko-KR" sz="2800" dirty="0"/>
              <a:t>P.45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BD2E4D1-63EC-1544-AB49-F9BC00CED73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E4C476F0-D383-1545-83D2-95AAA6B50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23" y="921658"/>
            <a:ext cx="8347154" cy="538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73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자고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19674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2"/>
                </a:solidFill>
              </a:rPr>
              <a:t>다른 사람에게서 들은 권유나 제안의 내용을 전달할 때 사용</a:t>
            </a:r>
            <a:endParaRPr lang="en-US" altLang="ko-KR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2"/>
                </a:solidFill>
              </a:rPr>
              <a:t>This is used to pass along a suggestion or request someone else has made.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2DDD88-3C4C-CC4D-83C0-F657806A9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453734"/>
              </p:ext>
            </p:extLst>
          </p:nvPr>
        </p:nvGraphicFramePr>
        <p:xfrm>
          <a:off x="755576" y="4293096"/>
          <a:ext cx="7704856" cy="172819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95038">
                  <a:extLst>
                    <a:ext uri="{9D8B030D-6E8A-4147-A177-3AD203B41FA5}">
                      <a16:colId xmlns:a16="http://schemas.microsoft.com/office/drawing/2014/main" val="3725015070"/>
                    </a:ext>
                  </a:extLst>
                </a:gridCol>
                <a:gridCol w="2954909">
                  <a:extLst>
                    <a:ext uri="{9D8B030D-6E8A-4147-A177-3AD203B41FA5}">
                      <a16:colId xmlns:a16="http://schemas.microsoft.com/office/drawing/2014/main" val="1285477163"/>
                    </a:ext>
                  </a:extLst>
                </a:gridCol>
                <a:gridCol w="2954909">
                  <a:extLst>
                    <a:ext uri="{9D8B030D-6E8A-4147-A177-3AD203B41FA5}">
                      <a16:colId xmlns:a16="http://schemas.microsoft.com/office/drawing/2014/main" val="2370860535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자고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먹자고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듣자고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5330448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자고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가자고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살자고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3016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223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>
            <a:extLst>
              <a:ext uri="{FF2B5EF4-FFF2-40B4-BE49-F238E27FC236}">
                <a16:creationId xmlns:a16="http://schemas.microsoft.com/office/drawing/2014/main" id="{C2B7FC12-31D8-E74F-BBB4-A2B971CA4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388" y="373898"/>
            <a:ext cx="8064500" cy="51911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b="1"/>
              <a:t>Proposal:</a:t>
            </a:r>
            <a:r>
              <a:rPr lang="en-US" altLang="ko-KR" sz="2800" b="1">
                <a:solidFill>
                  <a:srgbClr val="0000FF"/>
                </a:solidFill>
              </a:rPr>
              <a:t> ~</a:t>
            </a:r>
            <a:r>
              <a:rPr lang="ko-KR" altLang="en-US" sz="2800" b="1">
                <a:solidFill>
                  <a:srgbClr val="0000FF"/>
                </a:solidFill>
              </a:rPr>
              <a:t>자고 하다</a:t>
            </a:r>
          </a:p>
        </p:txBody>
      </p:sp>
      <p:sp>
        <p:nvSpPr>
          <p:cNvPr id="38917" name="Text Box 5">
            <a:extLst>
              <a:ext uri="{FF2B5EF4-FFF2-40B4-BE49-F238E27FC236}">
                <a16:creationId xmlns:a16="http://schemas.microsoft.com/office/drawing/2014/main" id="{773DC0EF-4BAA-5A4A-9D3B-F42679AC3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388" y="1325086"/>
            <a:ext cx="7931224" cy="181588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/>
              <a:t> </a:t>
            </a:r>
            <a:r>
              <a:rPr lang="ko-KR" altLang="en-US" sz="2800" dirty="0">
                <a:latin typeface="+mj-lt"/>
              </a:rPr>
              <a:t>유진</a:t>
            </a:r>
            <a:r>
              <a:rPr lang="en-US" altLang="ko-KR" sz="2800" dirty="0">
                <a:latin typeface="+mj-lt"/>
              </a:rPr>
              <a:t>: </a:t>
            </a:r>
            <a:r>
              <a:rPr lang="ko-KR" altLang="en-US" sz="2800" dirty="0">
                <a:latin typeface="+mj-lt"/>
              </a:rPr>
              <a:t>이번 토요일에 다 같이 자전거 타자</a:t>
            </a:r>
            <a:r>
              <a:rPr lang="en-US" altLang="ko-KR" sz="2800" dirty="0">
                <a:latin typeface="+mj-lt"/>
              </a:rPr>
              <a:t>.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>
                <a:latin typeface="+mj-lt"/>
              </a:rPr>
              <a:t> 수빈</a:t>
            </a:r>
            <a:r>
              <a:rPr lang="en-US" altLang="ko-KR" sz="2800" dirty="0">
                <a:latin typeface="+mj-lt"/>
              </a:rPr>
              <a:t>: (</a:t>
            </a:r>
            <a:r>
              <a:rPr lang="ko-KR" altLang="en-US" sz="2800" dirty="0">
                <a:latin typeface="+mj-lt"/>
              </a:rPr>
              <a:t>유진이가</a:t>
            </a:r>
            <a:r>
              <a:rPr lang="en-US" altLang="ko-KR" sz="2800" dirty="0">
                <a:latin typeface="+mj-lt"/>
              </a:rPr>
              <a:t>) </a:t>
            </a:r>
            <a:r>
              <a:rPr lang="ko-KR" altLang="en-US" sz="2800" dirty="0">
                <a:latin typeface="+mj-lt"/>
              </a:rPr>
              <a:t>이번 토요일에 다 같이</a:t>
            </a:r>
            <a:endParaRPr lang="en-US" altLang="ko-KR" sz="2800" dirty="0">
              <a:latin typeface="+mj-lt"/>
            </a:endParaRPr>
          </a:p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>
                <a:latin typeface="+mj-lt"/>
              </a:rPr>
              <a:t> </a:t>
            </a:r>
            <a:endParaRPr lang="en-US" altLang="ko-KR" sz="2800" dirty="0">
              <a:latin typeface="+mj-lt"/>
            </a:endParaRPr>
          </a:p>
        </p:txBody>
      </p:sp>
      <p:sp>
        <p:nvSpPr>
          <p:cNvPr id="38918" name="Text Box 6">
            <a:extLst>
              <a:ext uri="{FF2B5EF4-FFF2-40B4-BE49-F238E27FC236}">
                <a16:creationId xmlns:a16="http://schemas.microsoft.com/office/drawing/2014/main" id="{28EB75B6-E6B7-1947-BAB4-A7E0D3F54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664" y="2530167"/>
            <a:ext cx="49701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 자전거 타</a:t>
            </a:r>
            <a:r>
              <a:rPr lang="ko-KR" altLang="en-US" sz="2800" b="1" u="sng" dirty="0">
                <a:solidFill>
                  <a:srgbClr val="FF0000"/>
                </a:solidFill>
              </a:rPr>
              <a:t>자고 했어요</a:t>
            </a:r>
            <a:r>
              <a:rPr lang="en-US" altLang="ko-KR" sz="2800" b="1" u="sng" dirty="0">
                <a:solidFill>
                  <a:srgbClr val="FF0000"/>
                </a:solidFill>
              </a:rPr>
              <a:t>.</a:t>
            </a:r>
            <a:endParaRPr lang="ko-KR" altLang="en-US" sz="2800" b="1" u="sng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96A7D3-C2FB-9149-9584-E9D9C2C043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59A7A1D-04F3-3D4F-A764-5958CEFD117B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DCD5CC-44FF-8947-9C9C-37CE06F4280B}"/>
              </a:ext>
            </a:extLst>
          </p:cNvPr>
          <p:cNvSpPr txBox="1"/>
          <p:nvPr/>
        </p:nvSpPr>
        <p:spPr>
          <a:xfrm>
            <a:off x="617632" y="3645022"/>
            <a:ext cx="7908736" cy="21031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>
                <a:latin typeface="굴림" panose="020B0600000101010101" pitchFamily="50" charset="-127"/>
                <a:ea typeface="굴림" panose="020B0600000101010101" pitchFamily="50" charset="-127"/>
              </a:rPr>
              <a:t>알렉스</a:t>
            </a:r>
            <a:r>
              <a:rPr lang="en-US" altLang="ko-KR" sz="2800" dirty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  <a:r>
              <a:rPr lang="ko-KR" altLang="en-US" sz="2800" dirty="0">
                <a:latin typeface="굴림" panose="020B0600000101010101" pitchFamily="50" charset="-127"/>
                <a:ea typeface="굴림" panose="020B0600000101010101" pitchFamily="50" charset="-127"/>
              </a:rPr>
              <a:t> 이번 금요일에 같이 영화 보러</a:t>
            </a:r>
            <a:r>
              <a:rPr lang="en-US" altLang="ko-KR" sz="28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2800" dirty="0">
                <a:latin typeface="굴림" panose="020B0600000101010101" pitchFamily="50" charset="-127"/>
                <a:ea typeface="굴림" panose="020B0600000101010101" pitchFamily="50" charset="-127"/>
              </a:rPr>
              <a:t>가자</a:t>
            </a:r>
            <a:r>
              <a:rPr lang="en-US" altLang="ko-KR" sz="28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굴림" panose="020B0600000101010101" pitchFamily="50" charset="-127"/>
                <a:ea typeface="굴림" panose="020B0600000101010101" pitchFamily="50" charset="-127"/>
              </a:rPr>
              <a:t>제시카</a:t>
            </a:r>
            <a:r>
              <a:rPr lang="en-US" altLang="ko-KR" sz="2800" dirty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  <a:r>
              <a:rPr lang="ko-KR" altLang="en-US" sz="28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2800" dirty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800" dirty="0">
                <a:latin typeface="굴림" panose="020B0600000101010101" pitchFamily="50" charset="-127"/>
                <a:ea typeface="굴림" panose="020B0600000101010101" pitchFamily="50" charset="-127"/>
              </a:rPr>
              <a:t>알렉스가</a:t>
            </a:r>
            <a:r>
              <a:rPr lang="en-US" altLang="ko-KR" sz="2800" dirty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2800" dirty="0">
                <a:latin typeface="굴림" panose="020B0600000101010101" pitchFamily="50" charset="-127"/>
                <a:ea typeface="굴림" panose="020B0600000101010101" pitchFamily="50" charset="-127"/>
              </a:rPr>
              <a:t> 이번 금요일에 같이 </a:t>
            </a:r>
            <a:endParaRPr lang="en-US" altLang="ko-KR" sz="28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굴림" panose="020B0600000101010101" pitchFamily="50" charset="-127"/>
                <a:ea typeface="굴림" panose="020B0600000101010101" pitchFamily="50" charset="-127"/>
              </a:rPr>
              <a:t>           </a:t>
            </a:r>
            <a:r>
              <a:rPr lang="ko-KR" altLang="en-US" sz="280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영화 보러 가</a:t>
            </a:r>
            <a:r>
              <a:rPr lang="ko-KR" altLang="en-US" sz="2800" u="sng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자고 했어요</a:t>
            </a:r>
            <a:r>
              <a:rPr lang="en-US" altLang="ko-KR" sz="2800" u="sng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722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nimBg="1"/>
      <p:bldP spid="38917" grpId="0" animBg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20E74EEF-E7F8-944E-B399-DED5ED239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-13977"/>
              <a:gd name="adj2" fmla="val 7903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밥 먹자</a:t>
            </a:r>
            <a:r>
              <a:rPr lang="en-US" altLang="ko-KR" sz="3200" dirty="0"/>
              <a:t>.</a:t>
            </a:r>
            <a:endParaRPr lang="ko-KR" altLang="en-US" sz="3200" dirty="0"/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43D99EE7-67A6-9144-ADEF-84DA6D973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928688"/>
            <a:ext cx="4643437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밥 먹</a:t>
            </a:r>
            <a:r>
              <a:rPr lang="ko-KR" altLang="en-US" sz="3200" dirty="0">
                <a:solidFill>
                  <a:srgbClr val="FF0000"/>
                </a:solidFill>
              </a:rPr>
              <a:t>자</a:t>
            </a:r>
            <a:r>
              <a:rPr lang="ko-KR" altLang="en-US" sz="3200" dirty="0">
                <a:solidFill>
                  <a:srgbClr val="0000FF"/>
                </a:solidFill>
              </a:rPr>
              <a:t>고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했어요</a:t>
            </a:r>
            <a:r>
              <a:rPr lang="en-US" altLang="ko-KR" sz="3200" dirty="0">
                <a:solidFill>
                  <a:srgbClr val="0000FF"/>
                </a:solidFill>
              </a:rPr>
              <a:t>.</a:t>
            </a:r>
            <a:endParaRPr lang="ko-KR" altLang="en-US" sz="3200" dirty="0">
              <a:solidFill>
                <a:srgbClr val="0000FF"/>
              </a:solidFill>
            </a:endParaRPr>
          </a:p>
        </p:txBody>
      </p:sp>
      <p:sp>
        <p:nvSpPr>
          <p:cNvPr id="148484" name="TextBox 8">
            <a:extLst>
              <a:ext uri="{FF2B5EF4-FFF2-40B4-BE49-F238E27FC236}">
                <a16:creationId xmlns:a16="http://schemas.microsoft.com/office/drawing/2014/main" id="{BD17E2AB-A6C9-EC49-AA18-8D107EE14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714625" cy="46196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>
                <a:latin typeface="Palatino Linotype" panose="02040502050505030304" pitchFamily="18" charset="0"/>
              </a:rPr>
              <a:t>Proposal</a:t>
            </a:r>
          </a:p>
        </p:txBody>
      </p:sp>
      <p:pic>
        <p:nvPicPr>
          <p:cNvPr id="148485" name="Picture 2">
            <a:extLst>
              <a:ext uri="{FF2B5EF4-FFF2-40B4-BE49-F238E27FC236}">
                <a16:creationId xmlns:a16="http://schemas.microsoft.com/office/drawing/2014/main" id="{F71A9DE7-BF22-5044-95CC-A1F32F37E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910A661B-57DA-8843-B2FF-7C8F6F05B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7" name="Picture 2">
            <a:extLst>
              <a:ext uri="{FF2B5EF4-FFF2-40B4-BE49-F238E27FC236}">
                <a16:creationId xmlns:a16="http://schemas.microsoft.com/office/drawing/2014/main" id="{A2A409E0-6271-AA49-B7DD-77900703B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3214688"/>
            <a:ext cx="173831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2BECF259-E879-C747-B46E-71372723B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38671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C58F5442-D02E-334B-A1EE-B9A65C02E2C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6EF5E9-E00A-5549-8ECD-07CAEEF778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3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11D83C2C-F9E5-6D42-A8DE-6AE8B233C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-13977"/>
              <a:gd name="adj2" fmla="val 7903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학교에 가자</a:t>
            </a:r>
            <a:r>
              <a:rPr lang="en-US" altLang="ko-KR" sz="3200" dirty="0"/>
              <a:t>.</a:t>
            </a:r>
            <a:endParaRPr lang="ko-KR" altLang="en-US" sz="3200" dirty="0"/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DD562CB1-296F-FE43-8B89-99099F3C8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928688"/>
            <a:ext cx="4643437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학교에 가</a:t>
            </a:r>
            <a:r>
              <a:rPr lang="ko-KR" altLang="en-US" sz="3200" dirty="0">
                <a:solidFill>
                  <a:srgbClr val="FF0000"/>
                </a:solidFill>
              </a:rPr>
              <a:t>자</a:t>
            </a:r>
            <a:r>
              <a:rPr lang="ko-KR" altLang="en-US" sz="3200" dirty="0">
                <a:solidFill>
                  <a:srgbClr val="0000FF"/>
                </a:solidFill>
              </a:rPr>
              <a:t>고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했어요</a:t>
            </a:r>
            <a:r>
              <a:rPr lang="en-US" altLang="ko-KR" sz="3200" dirty="0">
                <a:solidFill>
                  <a:srgbClr val="0000FF"/>
                </a:solidFill>
              </a:rPr>
              <a:t>.</a:t>
            </a:r>
            <a:endParaRPr lang="ko-KR" altLang="en-US" sz="3200" dirty="0">
              <a:solidFill>
                <a:srgbClr val="0000FF"/>
              </a:solidFill>
            </a:endParaRPr>
          </a:p>
        </p:txBody>
      </p:sp>
      <p:sp>
        <p:nvSpPr>
          <p:cNvPr id="150532" name="TextBox 8">
            <a:extLst>
              <a:ext uri="{FF2B5EF4-FFF2-40B4-BE49-F238E27FC236}">
                <a16:creationId xmlns:a16="http://schemas.microsoft.com/office/drawing/2014/main" id="{A46DC524-7249-624C-B812-1251E85F8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714625" cy="46196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>
                <a:latin typeface="Palatino Linotype" panose="02040502050505030304" pitchFamily="18" charset="0"/>
              </a:rPr>
              <a:t>Proposal</a:t>
            </a:r>
          </a:p>
        </p:txBody>
      </p:sp>
      <p:pic>
        <p:nvPicPr>
          <p:cNvPr id="150533" name="Picture 2">
            <a:extLst>
              <a:ext uri="{FF2B5EF4-FFF2-40B4-BE49-F238E27FC236}">
                <a16:creationId xmlns:a16="http://schemas.microsoft.com/office/drawing/2014/main" id="{D42B471A-2A13-FE4D-9179-E1726BE50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C843743C-F938-3A48-A295-7E5924DEB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4C0D8D00-34BE-3F41-BA16-87521AA68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3867150"/>
            <a:ext cx="1160462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6" name="Picture 2">
            <a:extLst>
              <a:ext uri="{FF2B5EF4-FFF2-40B4-BE49-F238E27FC236}">
                <a16:creationId xmlns:a16="http://schemas.microsoft.com/office/drawing/2014/main" id="{D35E6B88-0E22-C940-87E2-C837DBFE2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857625"/>
            <a:ext cx="1928813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924ED535-E39C-DA4A-B7EC-69834BF04A33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7CADF7-99BA-574D-9226-9490682893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1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62EE9093-2B87-BD4B-AB4B-4D29428F3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-20273"/>
              <a:gd name="adj2" fmla="val 89986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버스를 타자</a:t>
            </a:r>
            <a:r>
              <a:rPr lang="en-US" altLang="ko-KR" sz="3200" dirty="0"/>
              <a:t>.</a:t>
            </a:r>
            <a:endParaRPr lang="ko-KR" altLang="en-US" sz="3200" dirty="0"/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DC4B843D-83C1-C846-BA51-6A25B6EC4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928688"/>
            <a:ext cx="4643437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버스를 타</a:t>
            </a:r>
            <a:r>
              <a:rPr lang="ko-KR" altLang="en-US" sz="3200" dirty="0">
                <a:solidFill>
                  <a:srgbClr val="FF0000"/>
                </a:solidFill>
              </a:rPr>
              <a:t>자</a:t>
            </a:r>
            <a:r>
              <a:rPr lang="ko-KR" altLang="en-US" sz="3200" dirty="0">
                <a:solidFill>
                  <a:srgbClr val="0000FF"/>
                </a:solidFill>
              </a:rPr>
              <a:t>고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했어요</a:t>
            </a:r>
            <a:r>
              <a:rPr lang="en-US" altLang="ko-KR" sz="3200" dirty="0">
                <a:solidFill>
                  <a:srgbClr val="0000FF"/>
                </a:solidFill>
              </a:rPr>
              <a:t>.</a:t>
            </a:r>
            <a:endParaRPr lang="ko-KR" altLang="en-US" sz="3200" dirty="0">
              <a:solidFill>
                <a:srgbClr val="0000FF"/>
              </a:solidFill>
            </a:endParaRPr>
          </a:p>
        </p:txBody>
      </p:sp>
      <p:sp>
        <p:nvSpPr>
          <p:cNvPr id="152580" name="TextBox 8">
            <a:extLst>
              <a:ext uri="{FF2B5EF4-FFF2-40B4-BE49-F238E27FC236}">
                <a16:creationId xmlns:a16="http://schemas.microsoft.com/office/drawing/2014/main" id="{096648C9-D528-744E-9B4E-99DB8B7CA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714625" cy="46196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>
                <a:latin typeface="Palatino Linotype" panose="02040502050505030304" pitchFamily="18" charset="0"/>
              </a:rPr>
              <a:t>Proposal</a:t>
            </a:r>
          </a:p>
        </p:txBody>
      </p:sp>
      <p:pic>
        <p:nvPicPr>
          <p:cNvPr id="152581" name="Picture 2">
            <a:extLst>
              <a:ext uri="{FF2B5EF4-FFF2-40B4-BE49-F238E27FC236}">
                <a16:creationId xmlns:a16="http://schemas.microsoft.com/office/drawing/2014/main" id="{70ABB0C9-6705-5F42-AB84-DE3DB699E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0ED09E69-FAEC-EC47-ADDC-54557D8F3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458B7B66-E9C9-4E4B-B480-18EBB7937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3786188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4" name="Picture 4">
            <a:extLst>
              <a:ext uri="{FF2B5EF4-FFF2-40B4-BE49-F238E27FC236}">
                <a16:creationId xmlns:a16="http://schemas.microsoft.com/office/drawing/2014/main" id="{7B399C75-031C-B845-BD4A-0E21F42D9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3071813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D6839577-4351-094D-AB6E-560AD6E2F7B1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279D6A-5112-BA4D-A317-78BE2567A6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D1785E7-778C-9441-A9CD-595247A95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188639"/>
            <a:ext cx="8712968" cy="5135947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A8F394-FF60-5448-845D-CDAC8DB1C047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4F6E20-0B69-AA4F-805D-9FC54858655F}"/>
              </a:ext>
            </a:extLst>
          </p:cNvPr>
          <p:cNvSpPr txBox="1"/>
          <p:nvPr/>
        </p:nvSpPr>
        <p:spPr>
          <a:xfrm>
            <a:off x="395536" y="5373216"/>
            <a:ext cx="8352928" cy="92333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2.</a:t>
            </a:r>
            <a:r>
              <a:rPr lang="ko-KR" altLang="en-US" dirty="0"/>
              <a:t> 알렉스</a:t>
            </a:r>
            <a:r>
              <a:rPr lang="en-US" altLang="ko-KR" dirty="0"/>
              <a:t>,</a:t>
            </a:r>
            <a:r>
              <a:rPr lang="ko-KR" altLang="en-US" dirty="0"/>
              <a:t> 유진이가 오늘 같이 점심 </a:t>
            </a:r>
            <a:r>
              <a:rPr lang="ko-KR" altLang="en-US" dirty="0">
                <a:solidFill>
                  <a:schemeClr val="tx1"/>
                </a:solidFill>
              </a:rPr>
              <a:t>먹</a:t>
            </a:r>
            <a:r>
              <a:rPr lang="ko-KR" altLang="en-US" dirty="0">
                <a:solidFill>
                  <a:srgbClr val="FF0000"/>
                </a:solidFill>
              </a:rPr>
              <a:t>자고 하는데</a:t>
            </a:r>
            <a:r>
              <a:rPr lang="en-US" altLang="ko-KR" dirty="0">
                <a:solidFill>
                  <a:srgbClr val="FF0000"/>
                </a:solidFill>
              </a:rPr>
              <a:t>,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/>
              <a:t>어때</a:t>
            </a:r>
            <a:r>
              <a:rPr lang="en-US" altLang="ko-KR" dirty="0"/>
              <a:t>?</a:t>
            </a:r>
          </a:p>
          <a:p>
            <a:r>
              <a:rPr lang="en-US" altLang="ko-KR" dirty="0"/>
              <a:t>3.</a:t>
            </a:r>
            <a:r>
              <a:rPr lang="ko-KR" altLang="en-US" dirty="0"/>
              <a:t> 알렉스</a:t>
            </a:r>
            <a:r>
              <a:rPr lang="en-US" altLang="ko-KR" dirty="0"/>
              <a:t>,</a:t>
            </a:r>
            <a:r>
              <a:rPr lang="ko-KR" altLang="en-US" dirty="0"/>
              <a:t> 유진이가 금요일에 같이 영화 </a:t>
            </a:r>
            <a:r>
              <a:rPr lang="ko-KR" altLang="en-US" dirty="0">
                <a:solidFill>
                  <a:schemeClr val="tx1"/>
                </a:solidFill>
              </a:rPr>
              <a:t>보</a:t>
            </a:r>
            <a:r>
              <a:rPr lang="ko-KR" altLang="en-US" dirty="0">
                <a:solidFill>
                  <a:srgbClr val="FF0000"/>
                </a:solidFill>
              </a:rPr>
              <a:t>자고 하는데</a:t>
            </a:r>
            <a:r>
              <a:rPr lang="en-US" altLang="ko-KR" dirty="0">
                <a:solidFill>
                  <a:srgbClr val="FF0000"/>
                </a:solidFill>
              </a:rPr>
              <a:t>,</a:t>
            </a:r>
            <a:r>
              <a:rPr lang="en-US" altLang="ko-KR" dirty="0"/>
              <a:t> </a:t>
            </a:r>
            <a:r>
              <a:rPr lang="ko-KR" altLang="en-US" dirty="0"/>
              <a:t>어때</a:t>
            </a:r>
            <a:r>
              <a:rPr lang="en-US" altLang="ko-KR" dirty="0"/>
              <a:t>?</a:t>
            </a:r>
          </a:p>
          <a:p>
            <a:r>
              <a:rPr lang="en-US" altLang="ko-KR" dirty="0"/>
              <a:t>4.</a:t>
            </a:r>
            <a:r>
              <a:rPr lang="ko-KR" altLang="en-US" dirty="0"/>
              <a:t> 알렉스</a:t>
            </a:r>
            <a:r>
              <a:rPr lang="en-US" altLang="ko-KR" dirty="0"/>
              <a:t>,</a:t>
            </a:r>
            <a:r>
              <a:rPr lang="ko-KR" altLang="en-US" dirty="0"/>
              <a:t> 유진이가 주말에 같이 </a:t>
            </a:r>
            <a:r>
              <a:rPr lang="ko-KR" altLang="en-US" dirty="0">
                <a:solidFill>
                  <a:schemeClr val="tx1"/>
                </a:solidFill>
              </a:rPr>
              <a:t>수영하</a:t>
            </a:r>
            <a:r>
              <a:rPr lang="ko-KR" altLang="en-US" dirty="0">
                <a:solidFill>
                  <a:srgbClr val="FF0000"/>
                </a:solidFill>
              </a:rPr>
              <a:t>자고 하는데</a:t>
            </a:r>
            <a:r>
              <a:rPr lang="en-US" altLang="ko-KR" dirty="0"/>
              <a:t>,</a:t>
            </a:r>
            <a:r>
              <a:rPr lang="ko-KR" altLang="en-US" dirty="0"/>
              <a:t> 어때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264E6EFA-1685-E944-8B1F-EFF88E196119}"/>
              </a:ext>
            </a:extLst>
          </p:cNvPr>
          <p:cNvSpPr/>
          <p:nvPr/>
        </p:nvSpPr>
        <p:spPr>
          <a:xfrm>
            <a:off x="6372200" y="188639"/>
            <a:ext cx="1512168" cy="360041"/>
          </a:xfrm>
          <a:prstGeom prst="frame">
            <a:avLst>
              <a:gd name="adj1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375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2CD42527-4ECF-9E47-8C9D-78D747389F74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DA3811A5-4467-0047-9954-4635F136AB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1392"/>
            <a:ext cx="8964488" cy="422973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EE6902-9300-9F41-9B8F-069C746048AB}"/>
              </a:ext>
            </a:extLst>
          </p:cNvPr>
          <p:cNvSpPr txBox="1"/>
          <p:nvPr/>
        </p:nvSpPr>
        <p:spPr>
          <a:xfrm>
            <a:off x="539552" y="4653136"/>
            <a:ext cx="8208912" cy="1477328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/>
              <a:t>우리 엄마는 저에게 항상 밥 많이 </a:t>
            </a:r>
            <a:r>
              <a:rPr lang="ko-KR" altLang="en-US" dirty="0">
                <a:solidFill>
                  <a:schemeClr val="tx1"/>
                </a:solidFill>
              </a:rPr>
              <a:t>먹</a:t>
            </a:r>
            <a:r>
              <a:rPr lang="ko-KR" altLang="en-US" b="1" u="sng" dirty="0">
                <a:solidFill>
                  <a:srgbClr val="FF0000"/>
                </a:solidFill>
              </a:rPr>
              <a:t>으라고 하세요</a:t>
            </a:r>
            <a:r>
              <a:rPr lang="en-US" altLang="ko-KR" b="1" u="sng" dirty="0">
                <a:solidFill>
                  <a:srgbClr val="FF000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dirty="0"/>
              <a:t>우리 아빠는 저에게 항상 일찍 일어나</a:t>
            </a:r>
            <a:r>
              <a:rPr lang="ko-KR" altLang="en-US" b="1" u="sng" dirty="0">
                <a:solidFill>
                  <a:srgbClr val="FF0000"/>
                </a:solidFill>
              </a:rPr>
              <a:t>라고 하세요</a:t>
            </a:r>
            <a:r>
              <a:rPr lang="en-US" altLang="ko-KR" b="1" u="sng" dirty="0">
                <a:solidFill>
                  <a:srgbClr val="FF000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dirty="0"/>
              <a:t>선생님은 저희들에게 항상 </a:t>
            </a:r>
            <a:r>
              <a:rPr lang="ko-KR" altLang="en-US" dirty="0" err="1">
                <a:solidFill>
                  <a:schemeClr val="tx1"/>
                </a:solidFill>
              </a:rPr>
              <a:t>숙제하</a:t>
            </a:r>
            <a:r>
              <a:rPr lang="ko-KR" altLang="en-US" b="1" u="sng" dirty="0" err="1">
                <a:solidFill>
                  <a:srgbClr val="FF0000"/>
                </a:solidFill>
              </a:rPr>
              <a:t>라고</a:t>
            </a:r>
            <a:r>
              <a:rPr lang="ko-KR" altLang="en-US" b="1" u="sng" dirty="0">
                <a:solidFill>
                  <a:srgbClr val="FF0000"/>
                </a:solidFill>
              </a:rPr>
              <a:t> 하세요</a:t>
            </a:r>
            <a:r>
              <a:rPr lang="en-US" altLang="ko-KR" b="1" u="sng" dirty="0">
                <a:solidFill>
                  <a:srgbClr val="FF0000"/>
                </a:solidFill>
              </a:rPr>
              <a:t>.</a:t>
            </a:r>
            <a:r>
              <a:rPr lang="ko-KR" altLang="en-US" b="1" u="sng" dirty="0">
                <a:solidFill>
                  <a:srgbClr val="FF0000"/>
                </a:solidFill>
              </a:rPr>
              <a:t> </a:t>
            </a:r>
            <a:endParaRPr lang="en-US" altLang="ko-KR" b="1" u="sng" dirty="0">
              <a:solidFill>
                <a:srgbClr val="FF0000"/>
              </a:solidFill>
            </a:endParaRPr>
          </a:p>
          <a:p>
            <a:r>
              <a:rPr lang="ko-KR" altLang="en-US" dirty="0"/>
              <a:t>     선생님은 지각하지 </a:t>
            </a:r>
            <a:r>
              <a:rPr lang="ko-KR" altLang="en-US" dirty="0">
                <a:solidFill>
                  <a:schemeClr val="tx1"/>
                </a:solidFill>
              </a:rPr>
              <a:t>말</a:t>
            </a:r>
            <a:r>
              <a:rPr lang="ko-KR" altLang="en-US" b="1" u="sng" dirty="0">
                <a:solidFill>
                  <a:srgbClr val="FF0000"/>
                </a:solidFill>
              </a:rPr>
              <a:t>라고 하세요</a:t>
            </a:r>
            <a:r>
              <a:rPr lang="en-US" altLang="ko-KR" b="1" u="sng" dirty="0">
                <a:solidFill>
                  <a:srgbClr val="FF0000"/>
                </a:solidFill>
              </a:rPr>
              <a:t>.</a:t>
            </a:r>
          </a:p>
          <a:p>
            <a:r>
              <a:rPr lang="en-US" altLang="ko-KR" dirty="0"/>
              <a:t>4.</a:t>
            </a:r>
            <a:r>
              <a:rPr lang="ko-KR" altLang="en-US" dirty="0"/>
              <a:t>  제 친구는 저에게 항상 자기 좀 </a:t>
            </a:r>
            <a:r>
              <a:rPr lang="ko-KR" altLang="en-US" dirty="0">
                <a:solidFill>
                  <a:schemeClr val="tx1"/>
                </a:solidFill>
              </a:rPr>
              <a:t>도와달</a:t>
            </a:r>
            <a:r>
              <a:rPr lang="ko-KR" altLang="en-US" b="1" u="sng" dirty="0">
                <a:solidFill>
                  <a:srgbClr val="FF0000"/>
                </a:solidFill>
              </a:rPr>
              <a:t>라고 해요</a:t>
            </a:r>
            <a:r>
              <a:rPr lang="en-US" altLang="ko-KR" b="1" u="sng" dirty="0">
                <a:solidFill>
                  <a:srgbClr val="FF0000"/>
                </a:solidFill>
              </a:rPr>
              <a:t>.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72B432BA-D215-5A45-A960-A93B0834CCE6}"/>
              </a:ext>
            </a:extLst>
          </p:cNvPr>
          <p:cNvSpPr/>
          <p:nvPr/>
        </p:nvSpPr>
        <p:spPr>
          <a:xfrm>
            <a:off x="6300192" y="332656"/>
            <a:ext cx="1944216" cy="288032"/>
          </a:xfrm>
          <a:prstGeom prst="frame">
            <a:avLst>
              <a:gd name="adj1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14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86D0077-21A1-9546-AAC3-22B26C2C8A3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00F031E4-160F-EE4E-8BCC-570C9F766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852" y="3429000"/>
            <a:ext cx="2664296" cy="27696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7FAC3858-B6F4-EA42-8C88-EC839ECDB2DE}"/>
              </a:ext>
            </a:extLst>
          </p:cNvPr>
          <p:cNvSpPr/>
          <p:nvPr/>
        </p:nvSpPr>
        <p:spPr>
          <a:xfrm>
            <a:off x="6391778" y="1833968"/>
            <a:ext cx="2212669" cy="2120626"/>
          </a:xfrm>
          <a:prstGeom prst="wedgeEllipseCallout">
            <a:avLst>
              <a:gd name="adj1" fmla="val -69600"/>
              <a:gd name="adj2" fmla="val 497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제시카가 주말에 같이 수영하</a:t>
            </a:r>
            <a:r>
              <a:rPr lang="ko-KR" altLang="en-US" b="1" dirty="0">
                <a:solidFill>
                  <a:srgbClr val="FF0000"/>
                </a:solidFill>
              </a:rPr>
              <a:t>자고 </a:t>
            </a:r>
            <a:r>
              <a:rPr lang="ko-KR" altLang="en-US" dirty="0">
                <a:solidFill>
                  <a:schemeClr val="tx1"/>
                </a:solidFill>
              </a:rPr>
              <a:t>했어요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C3C05048-2466-8A4C-89AD-7A363D876641}"/>
              </a:ext>
            </a:extLst>
          </p:cNvPr>
          <p:cNvSpPr/>
          <p:nvPr/>
        </p:nvSpPr>
        <p:spPr>
          <a:xfrm>
            <a:off x="434264" y="1833967"/>
            <a:ext cx="2409543" cy="2120626"/>
          </a:xfrm>
          <a:prstGeom prst="wedgeEllipseCallout">
            <a:avLst>
              <a:gd name="adj1" fmla="val 74402"/>
              <a:gd name="adj2" fmla="val 5535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유진이가 수업 끝나고 같이 도서관에 가</a:t>
            </a:r>
            <a:r>
              <a:rPr lang="ko-KR" altLang="en-US" b="1" dirty="0">
                <a:solidFill>
                  <a:srgbClr val="FF0000"/>
                </a:solidFill>
              </a:rPr>
              <a:t>자고</a:t>
            </a:r>
            <a:r>
              <a:rPr lang="ko-KR" altLang="en-US" dirty="0">
                <a:solidFill>
                  <a:schemeClr val="tx1"/>
                </a:solidFill>
              </a:rPr>
              <a:t> 했어요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4F645C-A40E-484F-B996-1D64C2A25665}"/>
              </a:ext>
            </a:extLst>
          </p:cNvPr>
          <p:cNvSpPr txBox="1"/>
          <p:nvPr/>
        </p:nvSpPr>
        <p:spPr>
          <a:xfrm>
            <a:off x="598086" y="476672"/>
            <a:ext cx="7992888" cy="958147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/>
              <a:t>2.</a:t>
            </a:r>
            <a:r>
              <a:rPr lang="ko-KR" altLang="en-US" sz="2000" dirty="0"/>
              <a:t> 친구들과 하고 싶은 것을 생각해 보세요</a:t>
            </a:r>
            <a:r>
              <a:rPr lang="en-US" altLang="ko-KR" sz="2000" dirty="0"/>
              <a:t>.</a:t>
            </a:r>
            <a:r>
              <a:rPr lang="ko-KR" altLang="en-US" sz="2000" dirty="0"/>
              <a:t> 두 명이 하고 싶은 것에 대해 이야기하고 다른 친구들에게 전달해 보세요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114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9498" y="260647"/>
            <a:ext cx="8385755" cy="71884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41</a:t>
            </a:r>
            <a:r>
              <a:rPr kumimoji="1" lang="ko-KR" altLang="en-US" sz="2800" dirty="0"/>
              <a:t> 을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4E7D8C98-E712-3B4B-860E-7F48F601E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7" y="1196061"/>
            <a:ext cx="8385755" cy="506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135A3-0C52-574E-AFC4-F78A3FF76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72" y="404664"/>
            <a:ext cx="8229600" cy="52231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3600" dirty="0">
                <a:solidFill>
                  <a:schemeClr val="tx1"/>
                </a:solidFill>
              </a:rPr>
              <a:t>&lt;</a:t>
            </a:r>
            <a:r>
              <a:rPr lang="ko-KR" altLang="en-US" sz="3600" dirty="0">
                <a:solidFill>
                  <a:schemeClr val="tx1"/>
                </a:solidFill>
              </a:rPr>
              <a:t>우리 가족을 소개해요</a:t>
            </a:r>
            <a:r>
              <a:rPr lang="en-US" altLang="ko-KR" sz="3600" dirty="0">
                <a:solidFill>
                  <a:schemeClr val="tx1"/>
                </a:solidFill>
              </a:rPr>
              <a:t>&gt;</a:t>
            </a:r>
            <a:r>
              <a:rPr lang="ko-KR" altLang="en-US" sz="3600" dirty="0">
                <a:solidFill>
                  <a:schemeClr val="tx1"/>
                </a:solidFill>
              </a:rPr>
              <a:t> </a:t>
            </a:r>
            <a:r>
              <a:rPr lang="ko-KR" altLang="en-US" sz="3200" dirty="0">
                <a:solidFill>
                  <a:schemeClr val="tx1"/>
                </a:solidFill>
              </a:rPr>
              <a:t>영상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AE919-E046-6643-B3E0-AC49C9415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009" y="1223789"/>
            <a:ext cx="8171727" cy="64807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https://www.youtube.com/watch?v=6MqyrBwJBw0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CEB265BB-BCEF-1445-9270-5A8E973EC6D6}"/>
              </a:ext>
            </a:extLst>
          </p:cNvPr>
          <p:cNvSpPr/>
          <p:nvPr/>
        </p:nvSpPr>
        <p:spPr>
          <a:xfrm>
            <a:off x="6225625" y="2716163"/>
            <a:ext cx="2843808" cy="3393041"/>
          </a:xfrm>
          <a:prstGeom prst="wedgeEllipseCallout">
            <a:avLst>
              <a:gd name="adj1" fmla="val -54698"/>
              <a:gd name="adj2" fmla="val -710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우리 가족 소개 영상을 보고 여러분도  가족을 소개해 보세요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3356347A-1B86-4B45-97CA-92624D24491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picture containing toy, sitting, girl, small&#10;&#10;Description automatically generated">
            <a:extLst>
              <a:ext uri="{FF2B5EF4-FFF2-40B4-BE49-F238E27FC236}">
                <a16:creationId xmlns:a16="http://schemas.microsoft.com/office/drawing/2014/main" id="{EA4628C8-8E7E-3C4A-A7E5-98208BF94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85627"/>
            <a:ext cx="5041680" cy="28083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537689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85F22-85E2-9749-A80D-0C418582A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 듣고 말하기</a:t>
            </a:r>
            <a:r>
              <a:rPr lang="en-US" altLang="ko-KR" sz="3600" dirty="0"/>
              <a:t>   </a:t>
            </a:r>
            <a:r>
              <a:rPr lang="ko-KR" altLang="en-US" sz="3600" dirty="0"/>
              <a:t> </a:t>
            </a:r>
            <a:r>
              <a:rPr lang="en-US" altLang="ko-KR" sz="2800" dirty="0"/>
              <a:t>P.66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D76473A3-F313-104F-B01B-F9860721A1F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picture containing game&#10;&#10;Description automatically generated">
            <a:extLst>
              <a:ext uri="{FF2B5EF4-FFF2-40B4-BE49-F238E27FC236}">
                <a16:creationId xmlns:a16="http://schemas.microsoft.com/office/drawing/2014/main" id="{168DB37E-3B8B-1F47-8DFD-4D0B5C42E7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5335"/>
            <a:ext cx="8579296" cy="5099969"/>
          </a:xfrm>
          <a:prstGeom prst="rect">
            <a:avLst/>
          </a:prstGeom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CD50407D-00B5-7544-8D43-A0EECA7163BC}"/>
              </a:ext>
            </a:extLst>
          </p:cNvPr>
          <p:cNvSpPr/>
          <p:nvPr/>
        </p:nvSpPr>
        <p:spPr>
          <a:xfrm>
            <a:off x="457200" y="2492896"/>
            <a:ext cx="2173292" cy="1438776"/>
          </a:xfrm>
          <a:prstGeom prst="wedgeEllipseCallout">
            <a:avLst>
              <a:gd name="adj1" fmla="val 71063"/>
              <a:gd name="adj2" fmla="val 28848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 알렉스</a:t>
            </a:r>
            <a:r>
              <a:rPr lang="en-US" altLang="ko-KR" dirty="0"/>
              <a:t>,</a:t>
            </a:r>
            <a:r>
              <a:rPr lang="ko-KR" altLang="en-US" dirty="0"/>
              <a:t> 형은 성격이 어때요</a:t>
            </a:r>
            <a:r>
              <a:rPr lang="en-US" altLang="ko-KR" dirty="0"/>
              <a:t>?</a:t>
            </a:r>
            <a:r>
              <a:rPr lang="ko-KR" altLang="en-US" dirty="0"/>
              <a:t> </a:t>
            </a:r>
            <a:endParaRPr lang="en-US" dirty="0"/>
          </a:p>
        </p:txBody>
      </p:sp>
      <p:pic>
        <p:nvPicPr>
          <p:cNvPr id="6" name="008" descr="008">
            <a:hlinkClick r:id="" action="ppaction://media"/>
            <a:extLst>
              <a:ext uri="{FF2B5EF4-FFF2-40B4-BE49-F238E27FC236}">
                <a16:creationId xmlns:a16="http://schemas.microsoft.com/office/drawing/2014/main" id="{94DA1F05-C7DE-C649-A606-421891782B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4000" y="267733"/>
            <a:ext cx="812800" cy="8128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944078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36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B2BCCA17-EDCD-C249-AD9F-97DDD7A31A9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CA180B1-DEC3-F343-90C5-D587DAD49A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43866"/>
            <a:ext cx="8363273" cy="5976664"/>
          </a:xfrm>
        </p:spPr>
      </p:pic>
      <p:sp>
        <p:nvSpPr>
          <p:cNvPr id="11" name="Donut 10">
            <a:extLst>
              <a:ext uri="{FF2B5EF4-FFF2-40B4-BE49-F238E27FC236}">
                <a16:creationId xmlns:a16="http://schemas.microsoft.com/office/drawing/2014/main" id="{CACDDCBA-6337-C84A-8CA6-3CD75C9F6EF1}"/>
              </a:ext>
            </a:extLst>
          </p:cNvPr>
          <p:cNvSpPr/>
          <p:nvPr/>
        </p:nvSpPr>
        <p:spPr>
          <a:xfrm>
            <a:off x="1211688" y="1345823"/>
            <a:ext cx="360040" cy="3945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Donut 11">
            <a:extLst>
              <a:ext uri="{FF2B5EF4-FFF2-40B4-BE49-F238E27FC236}">
                <a16:creationId xmlns:a16="http://schemas.microsoft.com/office/drawing/2014/main" id="{526F1192-B8B6-B44C-AC34-DAEF3AEA50BE}"/>
              </a:ext>
            </a:extLst>
          </p:cNvPr>
          <p:cNvSpPr/>
          <p:nvPr/>
        </p:nvSpPr>
        <p:spPr>
          <a:xfrm>
            <a:off x="1211688" y="3817886"/>
            <a:ext cx="360040" cy="3945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806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8BDB-A757-D54D-8BDC-B6C04AD80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20" y="413793"/>
            <a:ext cx="8229600" cy="71095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  듣고 말하기</a:t>
            </a:r>
            <a:r>
              <a:rPr lang="en-US" altLang="ko-KR" sz="3600" dirty="0"/>
              <a:t>  </a:t>
            </a:r>
            <a:r>
              <a:rPr lang="ko-KR" altLang="en-US" sz="3600" dirty="0"/>
              <a:t>  </a:t>
            </a:r>
            <a:r>
              <a:rPr lang="en-US" altLang="ko-KR" sz="3200" dirty="0"/>
              <a:t>P.47</a:t>
            </a:r>
            <a:r>
              <a:rPr lang="ko-KR" altLang="en-US" sz="3200" dirty="0"/>
              <a:t> 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2193D04-6A44-1041-AE24-B9F26F17539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76D529A2-25F3-4D47-8318-E96B58A7B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8360852" cy="5136121"/>
          </a:xfrm>
          <a:prstGeom prst="rect">
            <a:avLst/>
          </a:prstGeom>
        </p:spPr>
      </p:pic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C384B2DD-AABD-A845-8B4B-18B4DA85F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96" y="4991673"/>
            <a:ext cx="899592" cy="9351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A641BCCB-D562-9946-AC21-CEBFA3548CBD}"/>
              </a:ext>
            </a:extLst>
          </p:cNvPr>
          <p:cNvSpPr/>
          <p:nvPr/>
        </p:nvSpPr>
        <p:spPr>
          <a:xfrm>
            <a:off x="6516216" y="1916832"/>
            <a:ext cx="1728192" cy="360040"/>
          </a:xfrm>
          <a:prstGeom prst="frame">
            <a:avLst>
              <a:gd name="adj1" fmla="val 285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389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97A59-0AF7-3540-BBB0-981C57F95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듣고 말하기</a:t>
            </a:r>
            <a:endParaRPr lang="en-US" sz="32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138B5E6D-C72D-1945-B77A-EF627C6F1EB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CEEF012-D5E3-B245-9866-3997CC67F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4" y="1097038"/>
            <a:ext cx="8460432" cy="5243538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AB0E4B83-18B4-D948-AFB3-E0B76FF5B4A8}"/>
              </a:ext>
            </a:extLst>
          </p:cNvPr>
          <p:cNvSpPr/>
          <p:nvPr/>
        </p:nvSpPr>
        <p:spPr>
          <a:xfrm>
            <a:off x="971600" y="4581128"/>
            <a:ext cx="1080120" cy="360040"/>
          </a:xfrm>
          <a:prstGeom prst="frame">
            <a:avLst>
              <a:gd name="adj1" fmla="val 285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7640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21A9C-BCFE-274C-8628-C1E666B7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읽고 써 봐요  </a:t>
            </a:r>
            <a:r>
              <a:rPr lang="en-US" altLang="ko-KR" sz="28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  P.48</a:t>
            </a:r>
            <a:endParaRPr lang="en-US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4571E548-AACD-F04C-B1D6-59B49A16C9A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5071FA4-E715-7D40-BF4B-7CF87A973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67" y="1088725"/>
            <a:ext cx="8291263" cy="526298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7A544B-3F15-474C-919F-BA1D2A716D54}"/>
              </a:ext>
            </a:extLst>
          </p:cNvPr>
          <p:cNvCxnSpPr/>
          <p:nvPr/>
        </p:nvCxnSpPr>
        <p:spPr>
          <a:xfrm>
            <a:off x="4572000" y="5661248"/>
            <a:ext cx="374441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A705CD3-7480-484F-9138-D6E0E7FA1382}"/>
              </a:ext>
            </a:extLst>
          </p:cNvPr>
          <p:cNvCxnSpPr>
            <a:cxnSpLocks/>
          </p:cNvCxnSpPr>
          <p:nvPr/>
        </p:nvCxnSpPr>
        <p:spPr>
          <a:xfrm>
            <a:off x="1043608" y="6021288"/>
            <a:ext cx="338437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" name="Frame 2">
            <a:extLst>
              <a:ext uri="{FF2B5EF4-FFF2-40B4-BE49-F238E27FC236}">
                <a16:creationId xmlns:a16="http://schemas.microsoft.com/office/drawing/2014/main" id="{64FB3ABD-8FFC-0241-A1DB-2FBFA0CF5D75}"/>
              </a:ext>
            </a:extLst>
          </p:cNvPr>
          <p:cNvSpPr/>
          <p:nvPr/>
        </p:nvSpPr>
        <p:spPr>
          <a:xfrm>
            <a:off x="1475656" y="1916832"/>
            <a:ext cx="1440160" cy="360040"/>
          </a:xfrm>
          <a:prstGeom prst="frame">
            <a:avLst>
              <a:gd name="adj1" fmla="val 285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609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2684E4B-C604-A146-ABD8-AB415040118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4BBCEBB-B6F2-7444-A89A-934E6D9B3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08" y="188640"/>
            <a:ext cx="8964488" cy="6140240"/>
          </a:xfrm>
          <a:prstGeom prst="rect">
            <a:avLst/>
          </a:prstGeom>
        </p:spPr>
      </p:pic>
      <p:sp>
        <p:nvSpPr>
          <p:cNvPr id="5" name="Donut 4">
            <a:extLst>
              <a:ext uri="{FF2B5EF4-FFF2-40B4-BE49-F238E27FC236}">
                <a16:creationId xmlns:a16="http://schemas.microsoft.com/office/drawing/2014/main" id="{AC193E27-1FFE-F447-A73A-58D7206C867C}"/>
              </a:ext>
            </a:extLst>
          </p:cNvPr>
          <p:cNvSpPr/>
          <p:nvPr/>
        </p:nvSpPr>
        <p:spPr>
          <a:xfrm>
            <a:off x="995664" y="932784"/>
            <a:ext cx="360040" cy="394532"/>
          </a:xfrm>
          <a:prstGeom prst="donut">
            <a:avLst>
              <a:gd name="adj" fmla="val 12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Donut 6">
            <a:extLst>
              <a:ext uri="{FF2B5EF4-FFF2-40B4-BE49-F238E27FC236}">
                <a16:creationId xmlns:a16="http://schemas.microsoft.com/office/drawing/2014/main" id="{30471114-20AC-1D4F-97F2-6A431E1D3DFA}"/>
              </a:ext>
            </a:extLst>
          </p:cNvPr>
          <p:cNvSpPr/>
          <p:nvPr/>
        </p:nvSpPr>
        <p:spPr>
          <a:xfrm>
            <a:off x="995664" y="2792960"/>
            <a:ext cx="360040" cy="394532"/>
          </a:xfrm>
          <a:prstGeom prst="donut">
            <a:avLst>
              <a:gd name="adj" fmla="val 147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B1BE983C-678F-C542-AE4A-BC4C624FC70D}"/>
              </a:ext>
            </a:extLst>
          </p:cNvPr>
          <p:cNvSpPr/>
          <p:nvPr/>
        </p:nvSpPr>
        <p:spPr>
          <a:xfrm>
            <a:off x="1547664" y="5013176"/>
            <a:ext cx="3100288" cy="360040"/>
          </a:xfrm>
          <a:prstGeom prst="frame">
            <a:avLst>
              <a:gd name="adj1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62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4F0259-9173-5E49-9C27-FF48D1CAF76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158564-56C5-6A44-B157-1F6139E55631}"/>
              </a:ext>
            </a:extLst>
          </p:cNvPr>
          <p:cNvSpPr txBox="1"/>
          <p:nvPr/>
        </p:nvSpPr>
        <p:spPr>
          <a:xfrm>
            <a:off x="683568" y="404664"/>
            <a:ext cx="7920880" cy="64633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/>
              <a:t>쓰기 과제    </a:t>
            </a:r>
            <a:r>
              <a:rPr lang="en-US" altLang="ko-KR" sz="3200" dirty="0"/>
              <a:t>P. 49</a:t>
            </a:r>
            <a:endParaRPr lang="en-US" sz="3200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1BBD86D-CE1F-1247-9EAF-836632FD6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8827"/>
            <a:ext cx="8280920" cy="5153284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4AB12754-B269-CF48-9257-1DBCA5CCB5C1}"/>
              </a:ext>
            </a:extLst>
          </p:cNvPr>
          <p:cNvSpPr/>
          <p:nvPr/>
        </p:nvSpPr>
        <p:spPr>
          <a:xfrm>
            <a:off x="2123728" y="4149080"/>
            <a:ext cx="4032448" cy="360040"/>
          </a:xfrm>
          <a:prstGeom prst="frame">
            <a:avLst>
              <a:gd name="adj1" fmla="val 285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9E526179-8F2D-C344-A152-78A6C51FB61D}"/>
              </a:ext>
            </a:extLst>
          </p:cNvPr>
          <p:cNvSpPr/>
          <p:nvPr/>
        </p:nvSpPr>
        <p:spPr>
          <a:xfrm>
            <a:off x="2339752" y="5661248"/>
            <a:ext cx="2160240" cy="360040"/>
          </a:xfrm>
          <a:prstGeom prst="frame">
            <a:avLst>
              <a:gd name="adj1" fmla="val 285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2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FB2732-7768-7748-8113-D1407E8D27F7}"/>
              </a:ext>
            </a:extLst>
          </p:cNvPr>
          <p:cNvSpPr txBox="1"/>
          <p:nvPr/>
        </p:nvSpPr>
        <p:spPr>
          <a:xfrm>
            <a:off x="863588" y="323392"/>
            <a:ext cx="7416824" cy="646331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600" dirty="0"/>
              <a:t>        </a:t>
            </a:r>
            <a:r>
              <a:rPr lang="ko-KR" altLang="en-US" sz="3600" dirty="0"/>
              <a:t>글쓰기 </a:t>
            </a:r>
            <a:r>
              <a:rPr lang="en-US" altLang="ko-KR" sz="28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     </a:t>
            </a:r>
            <a:r>
              <a:rPr lang="en-US" altLang="ko-KR" sz="2400" dirty="0"/>
              <a:t>P.49</a:t>
            </a:r>
            <a:endParaRPr lang="en-US" sz="24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294DDFEE-5718-6C48-9E89-C56AB913DC5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AC3D9EC-3B5A-3449-929F-C94251E23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52736"/>
            <a:ext cx="7776864" cy="5276143"/>
          </a:xfrm>
          <a:prstGeom prst="rect">
            <a:avLst/>
          </a:prstGeom>
        </p:spPr>
      </p:pic>
      <p:sp>
        <p:nvSpPr>
          <p:cNvPr id="2" name="Oval Callout 1">
            <a:extLst>
              <a:ext uri="{FF2B5EF4-FFF2-40B4-BE49-F238E27FC236}">
                <a16:creationId xmlns:a16="http://schemas.microsoft.com/office/drawing/2014/main" id="{ED3988F8-7BD3-A640-9FBB-635DA7D182AB}"/>
              </a:ext>
            </a:extLst>
          </p:cNvPr>
          <p:cNvSpPr/>
          <p:nvPr/>
        </p:nvSpPr>
        <p:spPr>
          <a:xfrm>
            <a:off x="6732240" y="1628800"/>
            <a:ext cx="2160240" cy="1944216"/>
          </a:xfrm>
          <a:prstGeom prst="wedgeEllipseCallout">
            <a:avLst>
              <a:gd name="adj1" fmla="val -84803"/>
              <a:gd name="adj2" fmla="val -2141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내가 좋아하는 드라마 속 인물에 대해서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5805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30A071-0C99-5A4D-8D2B-93FB15317041}"/>
              </a:ext>
            </a:extLst>
          </p:cNvPr>
          <p:cNvSpPr txBox="1"/>
          <p:nvPr/>
        </p:nvSpPr>
        <p:spPr>
          <a:xfrm>
            <a:off x="611560" y="332656"/>
            <a:ext cx="7920880" cy="58477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200" dirty="0"/>
              <a:t> </a:t>
            </a:r>
            <a:r>
              <a:rPr lang="ko-KR" altLang="en-US" sz="3200" dirty="0"/>
              <a:t>문화 배우기 </a:t>
            </a:r>
            <a:r>
              <a:rPr lang="en-US" altLang="ko-KR" sz="3200" dirty="0"/>
              <a:t>  </a:t>
            </a:r>
            <a:r>
              <a:rPr lang="ko-KR" altLang="en-US" sz="3200" dirty="0"/>
              <a:t> </a:t>
            </a:r>
            <a:r>
              <a:rPr lang="en-US" altLang="ko-KR" sz="2800" dirty="0"/>
              <a:t>P.50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FFAD56E-083B-6543-B76B-3A2E16BB4ED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04DA49A-1410-A749-B1FD-4AE1FE6BD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37172"/>
            <a:ext cx="7920880" cy="5200139"/>
          </a:xfrm>
          <a:prstGeom prst="rect">
            <a:avLst/>
          </a:prstGeom>
        </p:spPr>
      </p:pic>
      <p:sp>
        <p:nvSpPr>
          <p:cNvPr id="8" name="Cloud Callout 7">
            <a:extLst>
              <a:ext uri="{FF2B5EF4-FFF2-40B4-BE49-F238E27FC236}">
                <a16:creationId xmlns:a16="http://schemas.microsoft.com/office/drawing/2014/main" id="{4F0B7028-D0B3-3949-A515-32C335659A71}"/>
              </a:ext>
            </a:extLst>
          </p:cNvPr>
          <p:cNvSpPr/>
          <p:nvPr/>
        </p:nvSpPr>
        <p:spPr>
          <a:xfrm>
            <a:off x="6732240" y="332656"/>
            <a:ext cx="2232248" cy="2664295"/>
          </a:xfrm>
          <a:prstGeom prst="cloudCallout">
            <a:avLst>
              <a:gd name="adj1" fmla="val -68021"/>
              <a:gd name="adj2" fmla="val 5517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＂</a:t>
            </a:r>
            <a:r>
              <a:rPr lang="ko-KR" altLang="en-US" dirty="0">
                <a:solidFill>
                  <a:schemeClr val="tx1"/>
                </a:solidFill>
              </a:rPr>
              <a:t>짠 사람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싱거운 사람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차가운 사람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따뜻한 사람</a:t>
            </a:r>
            <a:r>
              <a:rPr lang="en-US" altLang="ko-KR" dirty="0">
                <a:solidFill>
                  <a:schemeClr val="tx1"/>
                </a:solidFill>
              </a:rPr>
              <a:t>…..”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70994D7F-0E08-7845-A335-18133C12F4FD}"/>
              </a:ext>
            </a:extLst>
          </p:cNvPr>
          <p:cNvSpPr/>
          <p:nvPr/>
        </p:nvSpPr>
        <p:spPr>
          <a:xfrm>
            <a:off x="2123728" y="1340768"/>
            <a:ext cx="4536504" cy="360040"/>
          </a:xfrm>
          <a:prstGeom prst="frame">
            <a:avLst>
              <a:gd name="adj1" fmla="val 2856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4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2EFB-0F64-2048-9CAA-D4C43B9C69D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학습목표 및 내용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DFA24B1-FA4C-F649-B904-A7A0291E4C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0B602F3-75AA-4141-8C47-51B4A589C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98" y="1556792"/>
            <a:ext cx="8183301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50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80D02-6B85-A045-8603-A7719B693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ko-KR" altLang="en-US" sz="3200" dirty="0"/>
              <a:t> </a:t>
            </a:r>
            <a:r>
              <a:rPr lang="en-US" altLang="ko-KR" sz="3200" dirty="0"/>
              <a:t>&lt;</a:t>
            </a:r>
            <a:r>
              <a:rPr lang="ko-KR" altLang="en-US" sz="3200" dirty="0"/>
              <a:t>우리는 좋은 친구</a:t>
            </a:r>
            <a:r>
              <a:rPr lang="en-US" altLang="ko-KR" sz="3200" dirty="0"/>
              <a:t>&gt;</a:t>
            </a:r>
            <a:r>
              <a:rPr lang="ko-KR" altLang="en-US" sz="3200" dirty="0"/>
              <a:t> </a:t>
            </a:r>
            <a:r>
              <a:rPr lang="ko-KR" altLang="en-US" sz="2800" dirty="0"/>
              <a:t>어린이 동화  </a:t>
            </a:r>
            <a:r>
              <a:rPr lang="ko-KR" altLang="en-US" sz="2400" dirty="0"/>
              <a:t>영상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FC0D7C-FF51-504A-977F-808E22D28C06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Content Placeholder 7" descr="A picture containing teddy, bear, cake, holding&#10;&#10;Description automatically generated">
            <a:extLst>
              <a:ext uri="{FF2B5EF4-FFF2-40B4-BE49-F238E27FC236}">
                <a16:creationId xmlns:a16="http://schemas.microsoft.com/office/drawing/2014/main" id="{57452C5E-F1D8-5048-9951-24D17A14AF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972511"/>
            <a:ext cx="4680520" cy="33874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87D5064-698A-0D44-AFBA-5AB19FE6F00C}"/>
              </a:ext>
            </a:extLst>
          </p:cNvPr>
          <p:cNvSpPr txBox="1"/>
          <p:nvPr/>
        </p:nvSpPr>
        <p:spPr>
          <a:xfrm>
            <a:off x="467826" y="1144327"/>
            <a:ext cx="8208349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https://www.youtube.com/watch?v=Mt_eClI3lMY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6CF4F4BB-B058-9A4B-9E0A-9BBE12C6C339}"/>
              </a:ext>
            </a:extLst>
          </p:cNvPr>
          <p:cNvSpPr/>
          <p:nvPr/>
        </p:nvSpPr>
        <p:spPr>
          <a:xfrm>
            <a:off x="6300192" y="2924945"/>
            <a:ext cx="1994520" cy="3168350"/>
          </a:xfrm>
          <a:prstGeom prst="wedgeRectCallout">
            <a:avLst>
              <a:gd name="adj1" fmla="val -24577"/>
              <a:gd name="adj2" fmla="val -8703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어떤 친구가 좋은 친구일까요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r>
              <a:rPr lang="ko-KR" altLang="en-US" dirty="0">
                <a:solidFill>
                  <a:schemeClr val="tx1"/>
                </a:solidFill>
              </a:rPr>
              <a:t> 동화를 잘 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ko-KR" altLang="en-US" dirty="0">
                <a:solidFill>
                  <a:schemeClr val="tx1"/>
                </a:solidFill>
              </a:rPr>
              <a:t>들어 보세요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7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2" grpId="0" animBg="1"/>
      <p:bldP spid="1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80D02-6B85-A045-8603-A7719B693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24" y="274638"/>
            <a:ext cx="8229600" cy="706090"/>
          </a:xfr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우리는 좋은 친구</a:t>
            </a:r>
            <a:r>
              <a:rPr lang="en-US" altLang="ko-KR" sz="3200" dirty="0"/>
              <a:t>&gt;</a:t>
            </a:r>
            <a:r>
              <a:rPr lang="ko-KR" altLang="en-US" sz="3200" dirty="0"/>
              <a:t>  </a:t>
            </a:r>
            <a:r>
              <a:rPr lang="en-US" altLang="ko-KR" sz="2400" dirty="0"/>
              <a:t>(</a:t>
            </a:r>
            <a:r>
              <a:rPr lang="ko-KR" altLang="en-US" sz="2400" dirty="0"/>
              <a:t>쓰기 과제</a:t>
            </a:r>
            <a:r>
              <a:rPr lang="en-US" altLang="ko-KR" sz="2400" dirty="0"/>
              <a:t>)</a:t>
            </a:r>
            <a:r>
              <a:rPr lang="ko-KR" altLang="en-US" sz="2400" dirty="0"/>
              <a:t> </a:t>
            </a:r>
            <a:endParaRPr lang="en-US" sz="24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FC0D7C-FF51-504A-977F-808E22D28C06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Content Placeholder 7" descr="A picture containing teddy, bear, cake, holding&#10;&#10;Description automatically generated">
            <a:extLst>
              <a:ext uri="{FF2B5EF4-FFF2-40B4-BE49-F238E27FC236}">
                <a16:creationId xmlns:a16="http://schemas.microsoft.com/office/drawing/2014/main" id="{57452C5E-F1D8-5048-9951-24D17A14AF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25780"/>
            <a:ext cx="3200400" cy="33931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87D5064-698A-0D44-AFBA-5AB19FE6F00C}"/>
              </a:ext>
            </a:extLst>
          </p:cNvPr>
          <p:cNvSpPr txBox="1"/>
          <p:nvPr/>
        </p:nvSpPr>
        <p:spPr>
          <a:xfrm>
            <a:off x="467825" y="1144327"/>
            <a:ext cx="8229599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https://www.youtube.com/watch?v=Mt_eClI3lMY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B5E39B-EF94-EB42-86A4-C93945228810}"/>
              </a:ext>
            </a:extLst>
          </p:cNvPr>
          <p:cNvSpPr txBox="1"/>
          <p:nvPr/>
        </p:nvSpPr>
        <p:spPr>
          <a:xfrm>
            <a:off x="4572000" y="1836107"/>
            <a:ext cx="4114800" cy="440120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000" dirty="0"/>
              <a:t>1.</a:t>
            </a:r>
            <a:r>
              <a:rPr lang="ko-KR" altLang="en-US" sz="2000" dirty="0"/>
              <a:t> 동화를 잘 듣고 다음 문장의 뜻을 번역해 봅시다</a:t>
            </a:r>
            <a:r>
              <a:rPr lang="en-US" altLang="ko-KR" sz="2000" dirty="0"/>
              <a:t>.</a:t>
            </a:r>
          </a:p>
          <a:p>
            <a:endParaRPr lang="en-US" altLang="ko-KR" sz="2000" dirty="0"/>
          </a:p>
          <a:p>
            <a:r>
              <a:rPr lang="en-US" altLang="ko-KR" sz="2000" dirty="0"/>
              <a:t>1)</a:t>
            </a:r>
            <a:r>
              <a:rPr lang="ko-KR" altLang="en-US" sz="2000" dirty="0"/>
              <a:t> 좋아하는 음식이 달라도 우리는 사이 좋은 친구예요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2)</a:t>
            </a:r>
            <a:r>
              <a:rPr lang="ko-KR" altLang="en-US" sz="2000" dirty="0"/>
              <a:t> 친구가 노래를 부르면 내 마음도 즐거워져요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3)</a:t>
            </a:r>
            <a:r>
              <a:rPr lang="ko-KR" altLang="en-US" sz="2000" dirty="0"/>
              <a:t> 친구와 같이 하니까 모래성이 더 잘 지어졌어요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4)</a:t>
            </a:r>
            <a:r>
              <a:rPr lang="ko-KR" altLang="en-US" sz="2000" dirty="0"/>
              <a:t> 친구와 다툰 후에는 내가 먼저 미안하다고 말해요</a:t>
            </a:r>
            <a:r>
              <a:rPr lang="en-US" altLang="ko-KR" sz="2000" dirty="0"/>
              <a:t>.</a:t>
            </a:r>
            <a:r>
              <a:rPr lang="ko-KR" altLang="en-US" sz="2000" dirty="0"/>
              <a:t>  </a:t>
            </a:r>
            <a:endParaRPr lang="en-US" altLang="ko-KR" sz="2000" dirty="0"/>
          </a:p>
          <a:p>
            <a:endParaRPr lang="en-US" altLang="ko-KR" sz="2000" dirty="0"/>
          </a:p>
          <a:p>
            <a:r>
              <a:rPr lang="en-US" altLang="ko-KR" sz="2000" dirty="0"/>
              <a:t>2.</a:t>
            </a:r>
            <a:r>
              <a:rPr lang="ko-KR" altLang="en-US" sz="2000" dirty="0"/>
              <a:t> 어떤 친구가 좋은 친구인지 자신의 생각을 써 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2351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4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105265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None/>
              <a:defRPr/>
            </a:pPr>
            <a:r>
              <a:rPr kumimoji="1" lang="en-US" altLang="ko-KR" dirty="0"/>
              <a:t>4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외모보다 성격</a:t>
            </a:r>
            <a:r>
              <a:rPr kumimoji="1" lang="en-US" altLang="ko-KR" dirty="0"/>
              <a:t>”</a:t>
            </a:r>
            <a:r>
              <a:rPr lang="en-US" dirty="0">
                <a:hlinkClick r:id="rId2"/>
              </a:rPr>
              <a:t> </a:t>
            </a:r>
          </a:p>
          <a:p>
            <a:pPr marL="0" indent="0">
              <a:buNone/>
              <a:defRPr/>
            </a:pPr>
            <a:r>
              <a:rPr lang="en-US" dirty="0">
                <a:hlinkClick r:id="rId3"/>
              </a:rPr>
              <a:t>http://gg.gg/i6uer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DCF232-7520-7E49-B3F4-1CE13B5AC461}"/>
              </a:ext>
            </a:extLst>
          </p:cNvPr>
          <p:cNvSpPr txBox="1"/>
          <p:nvPr/>
        </p:nvSpPr>
        <p:spPr>
          <a:xfrm>
            <a:off x="323528" y="4077072"/>
            <a:ext cx="13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65E6803-11ED-D64C-83AA-A3DFABF3B6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35" y="3465449"/>
            <a:ext cx="7980930" cy="287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336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1905"/>
          </a:xfrm>
          <a:solidFill>
            <a:srgbClr val="00B0F0"/>
          </a:solidFill>
        </p:spPr>
        <p:txBody>
          <a:bodyPr/>
          <a:lstStyle/>
          <a:p>
            <a:r>
              <a:rPr lang="en-US" sz="3600" dirty="0"/>
              <a:t>Workbook P.</a:t>
            </a:r>
            <a:r>
              <a:rPr lang="en-US" altLang="ko-KR" sz="3600" dirty="0"/>
              <a:t>19-22</a:t>
            </a:r>
            <a:r>
              <a:rPr lang="en-US" sz="3600" dirty="0"/>
              <a:t> </a:t>
            </a:r>
            <a:r>
              <a:rPr lang="en-US" sz="2800" dirty="0"/>
              <a:t>(</a:t>
            </a:r>
            <a:r>
              <a:rPr lang="ko-KR" altLang="en-US" sz="2800" dirty="0"/>
              <a:t>숙제</a:t>
            </a:r>
            <a:r>
              <a:rPr lang="en-US" altLang="ko-KR" sz="2800" dirty="0"/>
              <a:t>)</a:t>
            </a:r>
            <a:endParaRPr lang="en-US" sz="20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932CE3D-8DF4-1947-A670-AA377B1606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"/>
          <a:stretch/>
        </p:blipFill>
        <p:spPr>
          <a:xfrm>
            <a:off x="467544" y="1284431"/>
            <a:ext cx="8229600" cy="48088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AD391E-D427-2143-8B5D-9A3FC46D3A98}"/>
              </a:ext>
            </a:extLst>
          </p:cNvPr>
          <p:cNvSpPr txBox="1"/>
          <p:nvPr/>
        </p:nvSpPr>
        <p:spPr>
          <a:xfrm>
            <a:off x="7092280" y="4509120"/>
            <a:ext cx="1440160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sz="1600" dirty="0"/>
              <a:t>솔직하다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CAC43E-187D-2347-B64C-021B17A2DF9A}"/>
              </a:ext>
            </a:extLst>
          </p:cNvPr>
          <p:cNvSpPr txBox="1"/>
          <p:nvPr/>
        </p:nvSpPr>
        <p:spPr>
          <a:xfrm>
            <a:off x="7092280" y="4797152"/>
            <a:ext cx="1440160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sz="1600" dirty="0"/>
              <a:t>고집이 세다</a:t>
            </a: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6D984B-1515-FC49-B77E-9BD575E600BA}"/>
              </a:ext>
            </a:extLst>
          </p:cNvPr>
          <p:cNvSpPr txBox="1"/>
          <p:nvPr/>
        </p:nvSpPr>
        <p:spPr>
          <a:xfrm>
            <a:off x="7092280" y="5486454"/>
            <a:ext cx="1440160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sz="1600" dirty="0"/>
              <a:t>내성적이다</a:t>
            </a:r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74872F-0C28-694F-92DD-D443CCB35A9C}"/>
              </a:ext>
            </a:extLst>
          </p:cNvPr>
          <p:cNvSpPr txBox="1"/>
          <p:nvPr/>
        </p:nvSpPr>
        <p:spPr>
          <a:xfrm>
            <a:off x="7092280" y="5135706"/>
            <a:ext cx="1440160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sz="1600" dirty="0"/>
              <a:t>부지런하다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3296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8D26A5F-F12C-2A48-BD9E-EF3792B713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8352928" cy="5616624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7025642-B300-3F48-A8F4-6D52ABD410E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020676-10BD-7E46-AC42-275FA2C41CCB}"/>
              </a:ext>
            </a:extLst>
          </p:cNvPr>
          <p:cNvSpPr txBox="1"/>
          <p:nvPr/>
        </p:nvSpPr>
        <p:spPr>
          <a:xfrm>
            <a:off x="1763688" y="2843644"/>
            <a:ext cx="1296144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겁이 많아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8F800A-AF2D-534D-BA65-3B97614C8E95}"/>
              </a:ext>
            </a:extLst>
          </p:cNvPr>
          <p:cNvSpPr txBox="1"/>
          <p:nvPr/>
        </p:nvSpPr>
        <p:spPr>
          <a:xfrm>
            <a:off x="2411760" y="3501008"/>
            <a:ext cx="1296144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게을러요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64AD74-38B1-504E-9680-470BDBAAA354}"/>
              </a:ext>
            </a:extLst>
          </p:cNvPr>
          <p:cNvSpPr txBox="1"/>
          <p:nvPr/>
        </p:nvSpPr>
        <p:spPr>
          <a:xfrm>
            <a:off x="2916000" y="4175516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덜렁대요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FDAF75-9CA8-5C44-88E9-2391BF262779}"/>
              </a:ext>
            </a:extLst>
          </p:cNvPr>
          <p:cNvSpPr txBox="1"/>
          <p:nvPr/>
        </p:nvSpPr>
        <p:spPr>
          <a:xfrm>
            <a:off x="3563888" y="5517232"/>
            <a:ext cx="1008112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반해서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328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4719544-8C74-7745-9AE8-40BEC81F6B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60" y="332656"/>
            <a:ext cx="8712968" cy="5760640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175CE02-66F3-F246-9FA7-06E6A9051571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2556EF-0B9B-8A49-A51B-BF6D08CE9D8A}"/>
              </a:ext>
            </a:extLst>
          </p:cNvPr>
          <p:cNvSpPr txBox="1"/>
          <p:nvPr/>
        </p:nvSpPr>
        <p:spPr>
          <a:xfrm>
            <a:off x="4067944" y="2783484"/>
            <a:ext cx="1296144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씻으라고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D2B27-F412-EF4F-A825-19865A2DA3CD}"/>
              </a:ext>
            </a:extLst>
          </p:cNvPr>
          <p:cNvSpPr txBox="1"/>
          <p:nvPr/>
        </p:nvSpPr>
        <p:spPr>
          <a:xfrm>
            <a:off x="3995936" y="3548769"/>
            <a:ext cx="1368152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받으라고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A58DF4-D9C8-5D44-A260-61FEDD8F4020}"/>
              </a:ext>
            </a:extLst>
          </p:cNvPr>
          <p:cNvSpPr txBox="1"/>
          <p:nvPr/>
        </p:nvSpPr>
        <p:spPr>
          <a:xfrm>
            <a:off x="4079976" y="4330293"/>
            <a:ext cx="1296144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오라고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4BB284-E79E-3A41-999C-FAE11FD4D22E}"/>
              </a:ext>
            </a:extLst>
          </p:cNvPr>
          <p:cNvSpPr txBox="1"/>
          <p:nvPr/>
        </p:nvSpPr>
        <p:spPr>
          <a:xfrm>
            <a:off x="3923928" y="5121096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다녀오라고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4514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277999B-59F5-E04E-80A6-63E7767FA9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424936" cy="5703901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77F8960-3D96-0540-A998-812FB5FC1642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5D16C1-187B-094E-8498-14F96B7C2E40}"/>
              </a:ext>
            </a:extLst>
          </p:cNvPr>
          <p:cNvSpPr txBox="1"/>
          <p:nvPr/>
        </p:nvSpPr>
        <p:spPr>
          <a:xfrm>
            <a:off x="4932040" y="2123564"/>
            <a:ext cx="2664296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잠깐만 기다리라고 했어요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4E9F83-6140-AD4B-9BF2-1A34F1E789BB}"/>
              </a:ext>
            </a:extLst>
          </p:cNvPr>
          <p:cNvSpPr txBox="1"/>
          <p:nvPr/>
        </p:nvSpPr>
        <p:spPr>
          <a:xfrm>
            <a:off x="4932040" y="3059668"/>
            <a:ext cx="2304256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울지 말라고 했어요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E8038D-9C28-4C4A-B6C3-13B0F48607E8}"/>
              </a:ext>
            </a:extLst>
          </p:cNvPr>
          <p:cNvSpPr txBox="1"/>
          <p:nvPr/>
        </p:nvSpPr>
        <p:spPr>
          <a:xfrm>
            <a:off x="4860032" y="4149080"/>
            <a:ext cx="3744416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친구의 이야기를 잘 들으라고 하셨어요</a:t>
            </a:r>
            <a:r>
              <a:rPr lang="en-US" altLang="ko-KR" sz="1600" dirty="0"/>
              <a:t>.</a:t>
            </a: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C72DA5-407C-2A48-A8EF-C5086B9FE646}"/>
              </a:ext>
            </a:extLst>
          </p:cNvPr>
          <p:cNvSpPr txBox="1"/>
          <p:nvPr/>
        </p:nvSpPr>
        <p:spPr>
          <a:xfrm>
            <a:off x="4788024" y="5075892"/>
            <a:ext cx="3168352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게임을 그만하라고 하셨어요</a:t>
            </a:r>
            <a:r>
              <a:rPr lang="en-US" altLang="ko-KR" sz="1600" dirty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17158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9C35F8E-9409-6849-A2FC-898ABBE5AA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784976" cy="5832648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935E1DE-4AA3-E940-8295-DE2495838D5F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40FC99-C72E-3D45-AB81-4D5863778B2B}"/>
              </a:ext>
            </a:extLst>
          </p:cNvPr>
          <p:cNvSpPr txBox="1"/>
          <p:nvPr/>
        </p:nvSpPr>
        <p:spPr>
          <a:xfrm>
            <a:off x="3563888" y="3738518"/>
            <a:ext cx="93610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600" b="1" dirty="0">
                <a:solidFill>
                  <a:srgbClr val="0070C0"/>
                </a:solidFill>
              </a:rPr>
              <a:t>하자고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46AA37-6CAC-0341-BAB2-F9BAE126CB16}"/>
              </a:ext>
            </a:extLst>
          </p:cNvPr>
          <p:cNvSpPr txBox="1"/>
          <p:nvPr/>
        </p:nvSpPr>
        <p:spPr>
          <a:xfrm>
            <a:off x="3515760" y="4365104"/>
            <a:ext cx="115212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600" b="1" dirty="0">
                <a:solidFill>
                  <a:srgbClr val="0070C0"/>
                </a:solidFill>
              </a:rPr>
              <a:t>만들자고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CDD776-8E07-9246-93FE-69E6A09E0536}"/>
              </a:ext>
            </a:extLst>
          </p:cNvPr>
          <p:cNvSpPr txBox="1"/>
          <p:nvPr/>
        </p:nvSpPr>
        <p:spPr>
          <a:xfrm>
            <a:off x="4211960" y="5034662"/>
            <a:ext cx="800219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sz="1600" b="1" dirty="0">
                <a:solidFill>
                  <a:srgbClr val="0070C0"/>
                </a:solidFill>
              </a:rPr>
              <a:t>쓰자고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54C1AD-9CE5-4641-8487-79027B6BB39B}"/>
              </a:ext>
            </a:extLst>
          </p:cNvPr>
          <p:cNvSpPr txBox="1"/>
          <p:nvPr/>
        </p:nvSpPr>
        <p:spPr>
          <a:xfrm>
            <a:off x="3649444" y="5589240"/>
            <a:ext cx="121058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sz="1600" b="1" dirty="0">
                <a:solidFill>
                  <a:srgbClr val="0070C0"/>
                </a:solidFill>
              </a:rPr>
              <a:t>외식하자고</a:t>
            </a:r>
            <a:endParaRPr lang="en-US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908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A8EB96C-0019-2C4F-818B-CC4B4F6CD7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8820472" cy="5904656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E2268D1-A051-0B42-88E2-221714F68A51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24FFA4-DE4F-3446-8E4C-3E13F301BCA7}"/>
              </a:ext>
            </a:extLst>
          </p:cNvPr>
          <p:cNvSpPr txBox="1"/>
          <p:nvPr/>
        </p:nvSpPr>
        <p:spPr>
          <a:xfrm>
            <a:off x="2771800" y="4139788"/>
            <a:ext cx="165618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가</a:t>
            </a:r>
            <a:r>
              <a:rPr lang="ko-KR" altLang="en-US" b="1" dirty="0">
                <a:solidFill>
                  <a:srgbClr val="FF0000"/>
                </a:solidFill>
              </a:rPr>
              <a:t>자고</a:t>
            </a:r>
            <a:r>
              <a:rPr lang="ko-KR" altLang="en-US" b="1" dirty="0">
                <a:solidFill>
                  <a:srgbClr val="0070C0"/>
                </a:solidFill>
              </a:rPr>
              <a:t> 했어요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F96568-6456-AC4A-8B71-393EC9E0A6C3}"/>
              </a:ext>
            </a:extLst>
          </p:cNvPr>
          <p:cNvSpPr txBox="1"/>
          <p:nvPr/>
        </p:nvSpPr>
        <p:spPr>
          <a:xfrm>
            <a:off x="1907704" y="4509120"/>
            <a:ext cx="46805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아름다운 단풍도 보고 사진도 찍</a:t>
            </a:r>
            <a:r>
              <a:rPr lang="ko-KR" altLang="en-US" b="1" dirty="0">
                <a:solidFill>
                  <a:srgbClr val="FF0000"/>
                </a:solidFill>
              </a:rPr>
              <a:t>자고</a:t>
            </a:r>
            <a:r>
              <a:rPr lang="ko-KR" altLang="en-US" b="1" dirty="0">
                <a:solidFill>
                  <a:srgbClr val="0070C0"/>
                </a:solidFill>
              </a:rPr>
              <a:t> 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B406F4-6352-6B45-8EA9-4FA9CB4A97DC}"/>
              </a:ext>
            </a:extLst>
          </p:cNvPr>
          <p:cNvSpPr txBox="1"/>
          <p:nvPr/>
        </p:nvSpPr>
        <p:spPr>
          <a:xfrm>
            <a:off x="2699792" y="4878452"/>
            <a:ext cx="331236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같이 짜장면을 먹</a:t>
            </a:r>
            <a:r>
              <a:rPr lang="ko-KR" altLang="en-US" b="1" dirty="0">
                <a:solidFill>
                  <a:srgbClr val="FF0000"/>
                </a:solidFill>
              </a:rPr>
              <a:t>자고</a:t>
            </a:r>
            <a:r>
              <a:rPr lang="ko-KR" altLang="en-US" b="1" dirty="0">
                <a:solidFill>
                  <a:srgbClr val="0070C0"/>
                </a:solidFill>
              </a:rPr>
              <a:t> 했어요</a:t>
            </a:r>
            <a:r>
              <a:rPr lang="en-US" altLang="ko-KR" b="1" dirty="0">
                <a:solidFill>
                  <a:srgbClr val="0070C0"/>
                </a:solidFill>
              </a:rPr>
              <a:t>.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59BED7-7ED8-1F4A-A183-EF934B01F276}"/>
              </a:ext>
            </a:extLst>
          </p:cNvPr>
          <p:cNvSpPr txBox="1"/>
          <p:nvPr/>
        </p:nvSpPr>
        <p:spPr>
          <a:xfrm>
            <a:off x="1979712" y="5247784"/>
            <a:ext cx="21602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구경하</a:t>
            </a:r>
            <a:r>
              <a:rPr lang="ko-KR" altLang="en-US" b="1" dirty="0">
                <a:solidFill>
                  <a:srgbClr val="FF0000"/>
                </a:solidFill>
              </a:rPr>
              <a:t>자고</a:t>
            </a:r>
            <a:r>
              <a:rPr lang="ko-KR" altLang="en-US" b="1" dirty="0">
                <a:solidFill>
                  <a:srgbClr val="0070C0"/>
                </a:solidFill>
              </a:rPr>
              <a:t> 했어요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F2A674-3E1E-4E43-9204-7552FBBE85D8}"/>
              </a:ext>
            </a:extLst>
          </p:cNvPr>
          <p:cNvSpPr txBox="1"/>
          <p:nvPr/>
        </p:nvSpPr>
        <p:spPr>
          <a:xfrm>
            <a:off x="1979712" y="5617116"/>
            <a:ext cx="21602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관람하</a:t>
            </a:r>
            <a:r>
              <a:rPr lang="ko-KR" altLang="en-US" b="1" dirty="0">
                <a:solidFill>
                  <a:srgbClr val="FF0000"/>
                </a:solidFill>
              </a:rPr>
              <a:t>자고</a:t>
            </a:r>
            <a:r>
              <a:rPr lang="ko-KR" altLang="en-US" b="1" dirty="0">
                <a:solidFill>
                  <a:srgbClr val="0070C0"/>
                </a:solidFill>
              </a:rPr>
              <a:t> 했어요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795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48C731CC-9F53-C34B-9E5E-FDB71B87DA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188640"/>
            <a:ext cx="8856984" cy="5760640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597AB4E-26B9-E242-81B2-86A48C1C9D4E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8F081E30-3A74-CC48-919F-10F33082E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451571"/>
            <a:ext cx="1512168" cy="15719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7BF3088B-1F97-334A-AB49-7B5070375EEF}"/>
              </a:ext>
            </a:extLst>
          </p:cNvPr>
          <p:cNvSpPr/>
          <p:nvPr/>
        </p:nvSpPr>
        <p:spPr>
          <a:xfrm>
            <a:off x="539552" y="692696"/>
            <a:ext cx="1728192" cy="504056"/>
          </a:xfrm>
          <a:prstGeom prst="donut">
            <a:avLst>
              <a:gd name="adj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395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1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698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323528" y="390598"/>
            <a:ext cx="3024336" cy="2588987"/>
          </a:xfrm>
          <a:prstGeom prst="wedgeEllipseCallout">
            <a:avLst>
              <a:gd name="adj1" fmla="val 50043"/>
              <a:gd name="adj2" fmla="val 91079"/>
            </a:avLst>
          </a:prstGeom>
          <a:gradFill>
            <a:gsLst>
              <a:gs pos="3000">
                <a:schemeClr val="accent6">
                  <a:tint val="50000"/>
                  <a:satMod val="300000"/>
                </a:schemeClr>
              </a:gs>
              <a:gs pos="29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여러분은 가족 중 누구와 성격이 제일 비슷해요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292080" y="764703"/>
            <a:ext cx="3744416" cy="2232247"/>
          </a:xfrm>
          <a:prstGeom prst="wedgeEllipseCallout">
            <a:avLst>
              <a:gd name="adj1" fmla="val -14872"/>
              <a:gd name="adj2" fmla="val 86594"/>
            </a:avLst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여러분과 친구들의 성격은 어떻게 달라요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1BCCC7F-6FA9-5745-83AF-A3B72EA12A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856984" cy="5904656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8796C80A-7884-3D4A-853C-F83CD33545B7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EF601A31-830C-E540-A133-6527DDFABF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721" y="4221088"/>
            <a:ext cx="1691680" cy="17585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8466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ko-US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099594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sz="2400" dirty="0"/>
              <a:t> </a:t>
            </a:r>
            <a:r>
              <a:rPr lang="ko-US" altLang="en-US" sz="2400" dirty="0"/>
              <a:t>오늘의</a:t>
            </a:r>
            <a:r>
              <a:rPr lang="ko-KR" altLang="en-US" sz="2400"/>
              <a:t> </a:t>
            </a:r>
            <a:r>
              <a:rPr lang="en-US" altLang="ko-KR" sz="2400" dirty="0"/>
              <a:t>4</a:t>
            </a:r>
            <a:r>
              <a:rPr lang="ko-KR" altLang="en-US" sz="2400" dirty="0"/>
              <a:t>과 문법 </a:t>
            </a:r>
            <a:r>
              <a:rPr lang="en-US" altLang="ko-US" sz="2400" dirty="0"/>
              <a:t>PPT </a:t>
            </a:r>
            <a:r>
              <a:rPr lang="ko-US" altLang="ko-US" sz="2400" dirty="0"/>
              <a:t>복습</a:t>
            </a:r>
            <a:r>
              <a:rPr lang="ko-US" altLang="en-US" sz="2400" dirty="0"/>
              <a:t>하기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&lt;</a:t>
            </a:r>
            <a:r>
              <a:rPr lang="ko-KR" altLang="en-US" sz="2400" dirty="0"/>
              <a:t>우리 가족을 소개해요</a:t>
            </a:r>
            <a:r>
              <a:rPr lang="en-US" altLang="ko-KR" sz="2400" dirty="0"/>
              <a:t>&gt;</a:t>
            </a:r>
            <a:r>
              <a:rPr lang="ko-KR" altLang="en-US" sz="2400" dirty="0"/>
              <a:t> 영상 </a:t>
            </a:r>
            <a:r>
              <a:rPr lang="ko-US" altLang="ko-US" sz="2400" dirty="0"/>
              <a:t>질문에 답하기</a:t>
            </a:r>
            <a:endParaRPr lang="en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드라마 속 인물에 대해 </a:t>
            </a:r>
            <a:r>
              <a:rPr lang="en-US" altLang="ko-KR" sz="2400" dirty="0"/>
              <a:t>‘</a:t>
            </a:r>
            <a:r>
              <a:rPr lang="ko-KR" altLang="en-US" sz="2400" dirty="0"/>
              <a:t>글쓰기</a:t>
            </a:r>
            <a:r>
              <a:rPr lang="en-US" altLang="ko-KR" sz="2400" dirty="0"/>
              <a:t>’</a:t>
            </a:r>
            <a:r>
              <a:rPr lang="ko-KR" altLang="en-US" sz="2400" dirty="0"/>
              <a:t> </a:t>
            </a:r>
            <a:r>
              <a:rPr lang="en-US" altLang="ko-KR" sz="2400" dirty="0"/>
              <a:t>(P.49)</a:t>
            </a:r>
            <a:r>
              <a:rPr lang="ko-US" altLang="ko-US" sz="2400" dirty="0"/>
              <a:t> </a:t>
            </a:r>
            <a:r>
              <a:rPr lang="en-US" altLang="ko-US" sz="2400" dirty="0"/>
              <a:t> 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/>
              <a:t>Quizlet</a:t>
            </a:r>
            <a:r>
              <a:rPr lang="ko-KR" altLang="en-US" sz="2400" dirty="0"/>
              <a:t>으로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    </a:t>
            </a:r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http://gg.gg/i6uer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 19-22</a:t>
            </a:r>
            <a:r>
              <a:rPr lang="ko-KR" altLang="en-US" sz="2400" dirty="0"/>
              <a:t> 문제 풀기 </a:t>
            </a:r>
            <a:r>
              <a:rPr lang="en-US" altLang="ko-KR" sz="2400" dirty="0"/>
              <a:t>(4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&lt;</a:t>
            </a:r>
            <a:r>
              <a:rPr lang="ko-KR" altLang="en-US" sz="2400" dirty="0"/>
              <a:t>우리는 좋은 친구</a:t>
            </a:r>
            <a:r>
              <a:rPr lang="en-US" altLang="ko-KR" sz="2400" dirty="0"/>
              <a:t>&gt;</a:t>
            </a:r>
            <a:r>
              <a:rPr lang="ko-KR" altLang="en-US" sz="2400" dirty="0"/>
              <a:t> 동화의 글쓰기 과제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5</a:t>
            </a:r>
            <a:r>
              <a:rPr lang="en-US" altLang="ko-US" sz="2400" dirty="0"/>
              <a:t>. </a:t>
            </a:r>
            <a:r>
              <a:rPr lang="ko-US" altLang="ko-US" sz="2400" dirty="0"/>
              <a:t>일기</a:t>
            </a:r>
            <a:r>
              <a:rPr lang="en-US" altLang="ko-US" sz="2400" dirty="0"/>
              <a:t> 1</a:t>
            </a:r>
            <a:r>
              <a:rPr lang="ko-US" altLang="ko-US" sz="2400" dirty="0"/>
              <a:t>주일</a:t>
            </a:r>
            <a:r>
              <a:rPr lang="en-US" altLang="ko-US" sz="2400" dirty="0"/>
              <a:t> 1</a:t>
            </a:r>
            <a:r>
              <a:rPr lang="ko-US" altLang="ko-US" sz="2400" dirty="0"/>
              <a:t>회</a:t>
            </a:r>
            <a:r>
              <a:rPr lang="en-US" altLang="ko-US" sz="2400" dirty="0"/>
              <a:t> </a:t>
            </a:r>
            <a:r>
              <a:rPr lang="ko-US" altLang="ko-US" sz="2400" dirty="0"/>
              <a:t>이상 </a:t>
            </a:r>
            <a:r>
              <a:rPr lang="ko-US" altLang="en-US" sz="2400" dirty="0"/>
              <a:t>쓰기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6.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ko-US" altLang="ko-US" sz="2400" dirty="0"/>
              <a:t>읽고 내용 요약</a:t>
            </a:r>
            <a:r>
              <a:rPr lang="ko-US" altLang="en-US" sz="2400" dirty="0"/>
              <a:t> </a:t>
            </a:r>
            <a:r>
              <a:rPr lang="en-US" altLang="ko-US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lang="ko-US" altLang="ko-US" sz="24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ko-US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5739"/>
            <a:ext cx="7831782" cy="103502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65645" cy="4244579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6400" dirty="0">
                <a:solidFill>
                  <a:schemeClr val="tx1"/>
                </a:solidFill>
              </a:rPr>
              <a:t>참조 교재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 1)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 (</a:t>
            </a:r>
            <a:r>
              <a:rPr lang="ko-KR" altLang="en-US" sz="6400" dirty="0">
                <a:solidFill>
                  <a:schemeClr val="tx1"/>
                </a:solidFill>
              </a:rPr>
              <a:t>영어권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2)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범용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2.</a:t>
            </a:r>
            <a:r>
              <a:rPr lang="ko-KR" altLang="en-US" sz="6400" dirty="0">
                <a:solidFill>
                  <a:schemeClr val="tx1"/>
                </a:solidFill>
              </a:rPr>
              <a:t> 참조 자료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 </a:t>
            </a:r>
            <a:r>
              <a:rPr lang="en-US" sz="6400" dirty="0">
                <a:solidFill>
                  <a:schemeClr val="tx1"/>
                </a:solidFill>
              </a:rPr>
              <a:t>KLEAR Textbook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  ➭ </a:t>
            </a:r>
            <a:r>
              <a:rPr lang="en-US" sz="6400" dirty="0">
                <a:solidFill>
                  <a:schemeClr val="tx1"/>
                </a:solidFill>
              </a:rPr>
              <a:t>https://kleartextbook.com/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외국인을 위한 한국어 문법 연습</a:t>
            </a:r>
            <a:r>
              <a:rPr lang="en-US" altLang="ko-KR" sz="6400" dirty="0">
                <a:solidFill>
                  <a:schemeClr val="tx1"/>
                </a:solidFill>
              </a:rPr>
              <a:t>-</a:t>
            </a:r>
            <a:r>
              <a:rPr lang="ko-KR" altLang="en-US" sz="6400" dirty="0">
                <a:solidFill>
                  <a:schemeClr val="tx1"/>
                </a:solidFill>
              </a:rPr>
              <a:t>초급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연대한국학당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en-US" sz="6400" dirty="0">
                <a:solidFill>
                  <a:schemeClr val="tx1"/>
                </a:solidFill>
              </a:rPr>
              <a:t>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>
                <a:solidFill>
                  <a:schemeClr val="tx1"/>
                </a:solidFill>
              </a:rPr>
              <a:t>3. </a:t>
            </a:r>
            <a:r>
              <a:rPr lang="ko-KR" altLang="en-US" sz="6400" dirty="0">
                <a:solidFill>
                  <a:schemeClr val="tx1"/>
                </a:solidFill>
              </a:rPr>
              <a:t>이미지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  </a:t>
            </a:r>
            <a:r>
              <a:rPr lang="en-US" altLang="ko-KR" sz="6400" dirty="0" err="1">
                <a:solidFill>
                  <a:schemeClr val="tx1"/>
                </a:solidFill>
              </a:rPr>
              <a:t>google.com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4.</a:t>
            </a:r>
            <a:r>
              <a:rPr lang="ko-KR" altLang="en-US" sz="6400" dirty="0">
                <a:solidFill>
                  <a:schemeClr val="tx1"/>
                </a:solidFill>
              </a:rPr>
              <a:t> 영상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 err="1">
                <a:solidFill>
                  <a:schemeClr val="tx1"/>
                </a:solidFill>
              </a:rPr>
              <a:t>Youtube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ko-KR" altLang="en-US" sz="5600" dirty="0">
                <a:solidFill>
                  <a:schemeClr val="tx1"/>
                </a:solidFill>
              </a:rPr>
              <a:t> 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https://www.youtube.com/watch?v=6MqyrBwJBw0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 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https://www.youtube.com/watch?v=Mt_eClI3lMY</a:t>
            </a:r>
          </a:p>
          <a:p>
            <a:pPr marL="0" indent="0">
              <a:lnSpc>
                <a:spcPct val="120000"/>
              </a:lnSpc>
              <a:buNone/>
            </a:pP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550" dirty="0">
                <a:solidFill>
                  <a:schemeClr val="tx1"/>
                </a:solidFill>
              </a:rPr>
              <a:t>  </a:t>
            </a:r>
            <a:r>
              <a:rPr lang="en-US" altLang="ko-KR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3234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 새 단어   </a:t>
            </a:r>
            <a:r>
              <a:rPr lang="en-US" altLang="ko-KR" sz="3200" dirty="0"/>
              <a:t>P.42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35B5C9E-720C-1F48-B60C-EC5E148E5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47807"/>
            <a:ext cx="8435280" cy="5164813"/>
          </a:xfrm>
          <a:prstGeom prst="rect">
            <a:avLst/>
          </a:prstGeom>
        </p:spPr>
      </p:pic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EAEA1FBA-080C-7841-986F-826C1DFAD35D}"/>
              </a:ext>
            </a:extLst>
          </p:cNvPr>
          <p:cNvSpPr/>
          <p:nvPr/>
        </p:nvSpPr>
        <p:spPr>
          <a:xfrm>
            <a:off x="7236296" y="1031776"/>
            <a:ext cx="1661971" cy="1461120"/>
          </a:xfrm>
          <a:prstGeom prst="wedgeRoundRectCallout">
            <a:avLst>
              <a:gd name="adj1" fmla="val -168767"/>
              <a:gd name="adj2" fmla="val 40052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성격 관련 어휘를 익혀 봅시다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DC9E9F75-E4D8-C84C-9523-99631335024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B520AA0-AE69-4546-A39C-DA3E30118C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20" y="84041"/>
            <a:ext cx="8712968" cy="6232492"/>
          </a:xfr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F3E577FD-9398-4F4F-B671-464E4EC6C005}"/>
              </a:ext>
            </a:extLst>
          </p:cNvPr>
          <p:cNvSpPr/>
          <p:nvPr/>
        </p:nvSpPr>
        <p:spPr>
          <a:xfrm>
            <a:off x="6930837" y="4283720"/>
            <a:ext cx="2184122" cy="2016224"/>
          </a:xfrm>
          <a:prstGeom prst="wedgeEllipseCallout">
            <a:avLst>
              <a:gd name="adj1" fmla="val -65738"/>
              <a:gd name="adj2" fmla="val -9422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나의 성격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가족의 성격에 대해 말해 볼까요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5438F23F-0F55-4E4D-85A9-E13F7CF6DEB5}"/>
              </a:ext>
            </a:extLst>
          </p:cNvPr>
          <p:cNvSpPr/>
          <p:nvPr/>
        </p:nvSpPr>
        <p:spPr>
          <a:xfrm>
            <a:off x="3923928" y="188640"/>
            <a:ext cx="3384376" cy="432048"/>
          </a:xfrm>
          <a:prstGeom prst="frame">
            <a:avLst>
              <a:gd name="adj1" fmla="val 178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37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4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105265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None/>
              <a:defRPr/>
            </a:pPr>
            <a:r>
              <a:rPr kumimoji="1" lang="en-US" altLang="ko-KR" dirty="0"/>
              <a:t>4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외모보다 성격</a:t>
            </a:r>
            <a:r>
              <a:rPr kumimoji="1" lang="en-US" altLang="ko-KR" dirty="0"/>
              <a:t>”</a:t>
            </a:r>
            <a:r>
              <a:rPr lang="en-US" dirty="0">
                <a:hlinkClick r:id="rId2"/>
              </a:rPr>
              <a:t> </a:t>
            </a:r>
          </a:p>
          <a:p>
            <a:pPr marL="0" indent="0">
              <a:buNone/>
              <a:defRPr/>
            </a:pPr>
            <a:r>
              <a:rPr lang="en-US" dirty="0">
                <a:hlinkClick r:id="rId3"/>
              </a:rPr>
              <a:t>http://gg.gg/i6uer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DCF232-7520-7E49-B3F4-1CE13B5AC461}"/>
              </a:ext>
            </a:extLst>
          </p:cNvPr>
          <p:cNvSpPr txBox="1"/>
          <p:nvPr/>
        </p:nvSpPr>
        <p:spPr>
          <a:xfrm>
            <a:off x="323528" y="4077072"/>
            <a:ext cx="13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65E6803-11ED-D64C-83AA-A3DFABF3B6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35" y="3465449"/>
            <a:ext cx="7980930" cy="287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1E4B-3037-A745-8EE3-1482FD74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   대화 듣기  </a:t>
            </a:r>
            <a:r>
              <a:rPr lang="en-US" altLang="ko-KR" sz="3200" dirty="0"/>
              <a:t>P.43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D8DF9AB-C6E0-E645-9E0E-BE28B7C4621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person posing for a photo&#10;&#10;Description automatically generated">
            <a:extLst>
              <a:ext uri="{FF2B5EF4-FFF2-40B4-BE49-F238E27FC236}">
                <a16:creationId xmlns:a16="http://schemas.microsoft.com/office/drawing/2014/main" id="{BF9CFD41-4A67-B043-AB3C-66AE82C7A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7450"/>
            <a:ext cx="8363272" cy="511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77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3654</TotalTime>
  <Words>1658</Words>
  <Application>Microsoft Office PowerPoint</Application>
  <PresentationFormat>On-screen Show (4:3)</PresentationFormat>
  <Paragraphs>335</Paragraphs>
  <Slides>53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Gill Sans</vt:lpstr>
      <vt:lpstr>굴림</vt:lpstr>
      <vt:lpstr>맑은 고딕</vt:lpstr>
      <vt:lpstr>Arial</vt:lpstr>
      <vt:lpstr>Calibri</vt:lpstr>
      <vt:lpstr>Palatino Linotype</vt:lpstr>
      <vt:lpstr>Times New Roman</vt:lpstr>
      <vt:lpstr>Default Design</vt:lpstr>
      <vt:lpstr>     재외동포를 위한 한국어(영어권)   4-1 </vt:lpstr>
      <vt:lpstr> 재외동포를 위한 한국어 4-1   4과  외모보다 성격 Personality is more important than appearance    </vt:lpstr>
      <vt:lpstr> 교과서 P. 41 을 펴세요.</vt:lpstr>
      <vt:lpstr>학습목표 및 내용</vt:lpstr>
      <vt:lpstr>이야기해 보세요! </vt:lpstr>
      <vt:lpstr> 새 단어   P.42</vt:lpstr>
      <vt:lpstr>PowerPoint Presentation</vt:lpstr>
      <vt:lpstr>L 4 Quizlet 단어 연습 </vt:lpstr>
      <vt:lpstr>   대화 듣기  P.43</vt:lpstr>
      <vt:lpstr>  대화 듣기</vt:lpstr>
      <vt:lpstr>문법 및 표현   P.44</vt:lpstr>
      <vt:lpstr>~(으)라고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문법 및 표현  P.45</vt:lpstr>
      <vt:lpstr>~자고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&lt;우리 가족을 소개해요&gt; 영상</vt:lpstr>
      <vt:lpstr> 듣고 말하기    P.66</vt:lpstr>
      <vt:lpstr>PowerPoint Presentation</vt:lpstr>
      <vt:lpstr>  듣고 말하기    P.47 </vt:lpstr>
      <vt:lpstr>듣고 말하기</vt:lpstr>
      <vt:lpstr>  읽고 써 봐요  (쓰기 과제)  P.48</vt:lpstr>
      <vt:lpstr>PowerPoint Presentation</vt:lpstr>
      <vt:lpstr>PowerPoint Presentation</vt:lpstr>
      <vt:lpstr>PowerPoint Presentation</vt:lpstr>
      <vt:lpstr>PowerPoint Presentation</vt:lpstr>
      <vt:lpstr> &lt;우리는 좋은 친구&gt; 어린이 동화  영상 </vt:lpstr>
      <vt:lpstr>&lt;우리는 좋은 친구&gt;  (쓰기 과제) </vt:lpstr>
      <vt:lpstr>L 4 Quizlet 단어 연습 </vt:lpstr>
      <vt:lpstr>Workbook P.19-22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Hyunkyu Yi</cp:lastModifiedBy>
  <cp:revision>554</cp:revision>
  <dcterms:created xsi:type="dcterms:W3CDTF">2008-02-12T07:53:45Z</dcterms:created>
  <dcterms:modified xsi:type="dcterms:W3CDTF">2020-05-22T19:20:51Z</dcterms:modified>
</cp:coreProperties>
</file>